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theme/theme15.xml" ContentType="application/vnd.openxmlformats-officedocument.theme+xml"/>
  <Override PartName="/ppt/slideLayouts/slideLayout29.xml" ContentType="application/vnd.openxmlformats-officedocument.presentationml.slideLayout+xml"/>
  <Override PartName="/ppt/theme/theme16.xml" ContentType="application/vnd.openxmlformats-officedocument.theme+xml"/>
  <Override PartName="/ppt/slideLayouts/slideLayout30.xml" ContentType="application/vnd.openxmlformats-officedocument.presentationml.slideLayout+xml"/>
  <Override PartName="/ppt/theme/theme17.xml" ContentType="application/vnd.openxmlformats-officedocument.theme+xml"/>
  <Override PartName="/ppt/slideLayouts/slideLayout31.xml" ContentType="application/vnd.openxmlformats-officedocument.presentationml.slideLayout+xml"/>
  <Override PartName="/ppt/theme/theme18.xml" ContentType="application/vnd.openxmlformats-officedocument.theme+xml"/>
  <Override PartName="/ppt/slideLayouts/slideLayout32.xml" ContentType="application/vnd.openxmlformats-officedocument.presentationml.slideLayout+xml"/>
  <Override PartName="/ppt/theme/theme19.xml" ContentType="application/vnd.openxmlformats-officedocument.theme+xml"/>
  <Override PartName="/ppt/slideLayouts/slideLayout33.xml" ContentType="application/vnd.openxmlformats-officedocument.presentationml.slideLayout+xml"/>
  <Override PartName="/ppt/theme/theme20.xml" ContentType="application/vnd.openxmlformats-officedocument.theme+xml"/>
  <Override PartName="/ppt/slideLayouts/slideLayout34.xml" ContentType="application/vnd.openxmlformats-officedocument.presentationml.slideLayout+xml"/>
  <Override PartName="/ppt/theme/theme21.xml" ContentType="application/vnd.openxmlformats-officedocument.theme+xml"/>
  <Override PartName="/ppt/slideLayouts/slideLayout35.xml" ContentType="application/vnd.openxmlformats-officedocument.presentationml.slideLayout+xml"/>
  <Override PartName="/ppt/theme/theme22.xml" ContentType="application/vnd.openxmlformats-officedocument.theme+xml"/>
  <Override PartName="/ppt/slideLayouts/slideLayout36.xml" ContentType="application/vnd.openxmlformats-officedocument.presentationml.slideLayout+xml"/>
  <Override PartName="/ppt/theme/theme23.xml" ContentType="application/vnd.openxmlformats-officedocument.theme+xml"/>
  <Override PartName="/ppt/slideLayouts/slideLayout37.xml" ContentType="application/vnd.openxmlformats-officedocument.presentationml.slideLayout+xml"/>
  <Override PartName="/ppt/theme/theme24.xml" ContentType="application/vnd.openxmlformats-officedocument.theme+xml"/>
  <Override PartName="/ppt/slideLayouts/slideLayout38.xml" ContentType="application/vnd.openxmlformats-officedocument.presentationml.slideLayout+xml"/>
  <Override PartName="/ppt/theme/theme25.xml" ContentType="application/vnd.openxmlformats-officedocument.theme+xml"/>
  <Override PartName="/ppt/slideLayouts/slideLayout39.xml" ContentType="application/vnd.openxmlformats-officedocument.presentationml.slideLayout+xml"/>
  <Override PartName="/ppt/theme/theme26.xml" ContentType="application/vnd.openxmlformats-officedocument.theme+xml"/>
  <Override PartName="/ppt/slideLayouts/slideLayout40.xml" ContentType="application/vnd.openxmlformats-officedocument.presentationml.slideLayout+xml"/>
  <Override PartName="/ppt/theme/theme27.xml" ContentType="application/vnd.openxmlformats-officedocument.theme+xml"/>
  <Override PartName="/ppt/slideLayouts/slideLayout41.xml" ContentType="application/vnd.openxmlformats-officedocument.presentationml.slideLayout+xml"/>
  <Override PartName="/ppt/theme/theme28.xml" ContentType="application/vnd.openxmlformats-officedocument.theme+xml"/>
  <Override PartName="/ppt/slideLayouts/slideLayout42.xml" ContentType="application/vnd.openxmlformats-officedocument.presentationml.slideLayout+xml"/>
  <Override PartName="/ppt/theme/theme29.xml" ContentType="application/vnd.openxmlformats-officedocument.theme+xml"/>
  <Override PartName="/ppt/slideLayouts/slideLayout43.xml" ContentType="application/vnd.openxmlformats-officedocument.presentationml.slideLayout+xml"/>
  <Override PartName="/ppt/theme/theme30.xml" ContentType="application/vnd.openxmlformats-officedocument.theme+xml"/>
  <Override PartName="/ppt/slideLayouts/slideLayout44.xml" ContentType="application/vnd.openxmlformats-officedocument.presentationml.slideLayout+xml"/>
  <Override PartName="/ppt/theme/theme31.xml" ContentType="application/vnd.openxmlformats-officedocument.theme+xml"/>
  <Override PartName="/ppt/slideLayouts/slideLayout45.xml" ContentType="application/vnd.openxmlformats-officedocument.presentationml.slideLayout+xml"/>
  <Override PartName="/ppt/theme/theme32.xml" ContentType="application/vnd.openxmlformats-officedocument.theme+xml"/>
  <Override PartName="/ppt/slideLayouts/slideLayout46.xml" ContentType="application/vnd.openxmlformats-officedocument.presentationml.slideLayout+xml"/>
  <Override PartName="/ppt/theme/theme33.xml" ContentType="application/vnd.openxmlformats-officedocument.theme+xml"/>
  <Override PartName="/ppt/slideLayouts/slideLayout47.xml" ContentType="application/vnd.openxmlformats-officedocument.presentationml.slideLayout+xml"/>
  <Override PartName="/ppt/theme/theme34.xml" ContentType="application/vnd.openxmlformats-officedocument.theme+xml"/>
  <Override PartName="/ppt/slideLayouts/slideLayout48.xml" ContentType="application/vnd.openxmlformats-officedocument.presentationml.slideLayout+xml"/>
  <Override PartName="/ppt/theme/theme35.xml" ContentType="application/vnd.openxmlformats-officedocument.theme+xml"/>
  <Override PartName="/ppt/slideLayouts/slideLayout49.xml" ContentType="application/vnd.openxmlformats-officedocument.presentationml.slideLayout+xml"/>
  <Override PartName="/ppt/theme/theme36.xml" ContentType="application/vnd.openxmlformats-officedocument.theme+xml"/>
  <Override PartName="/ppt/slideLayouts/slideLayout50.xml" ContentType="application/vnd.openxmlformats-officedocument.presentationml.slideLayout+xml"/>
  <Override PartName="/ppt/theme/theme37.xml" ContentType="application/vnd.openxmlformats-officedocument.theme+xml"/>
  <Override PartName="/ppt/slideLayouts/slideLayout51.xml" ContentType="application/vnd.openxmlformats-officedocument.presentationml.slideLayout+xml"/>
  <Override PartName="/ppt/theme/theme38.xml" ContentType="application/vnd.openxmlformats-officedocument.theme+xml"/>
  <Override PartName="/ppt/slideLayouts/slideLayout52.xml" ContentType="application/vnd.openxmlformats-officedocument.presentationml.slideLayout+xml"/>
  <Override PartName="/ppt/theme/theme39.xml" ContentType="application/vnd.openxmlformats-officedocument.theme+xml"/>
  <Override PartName="/ppt/slideLayouts/slideLayout53.xml" ContentType="application/vnd.openxmlformats-officedocument.presentationml.slideLayout+xml"/>
  <Override PartName="/ppt/theme/theme40.xml" ContentType="application/vnd.openxmlformats-officedocument.theme+xml"/>
  <Override PartName="/ppt/slideLayouts/slideLayout54.xml" ContentType="application/vnd.openxmlformats-officedocument.presentationml.slideLayout+xml"/>
  <Override PartName="/ppt/theme/theme41.xml" ContentType="application/vnd.openxmlformats-officedocument.theme+xml"/>
  <Override PartName="/ppt/slideLayouts/slideLayout55.xml" ContentType="application/vnd.openxmlformats-officedocument.presentationml.slideLayout+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64" r:id="rId3"/>
    <p:sldMasterId id="2147484330" r:id="rId4"/>
    <p:sldMasterId id="2147484399" r:id="rId5"/>
    <p:sldMasterId id="2147484334" r:id="rId6"/>
    <p:sldMasterId id="2147484335" r:id="rId7"/>
    <p:sldMasterId id="2147484337" r:id="rId8"/>
    <p:sldMasterId id="2147484339" r:id="rId9"/>
    <p:sldMasterId id="2147484341" r:id="rId10"/>
    <p:sldMasterId id="2147484343" r:id="rId11"/>
    <p:sldMasterId id="2147484345" r:id="rId12"/>
    <p:sldMasterId id="2147484347" r:id="rId13"/>
    <p:sldMasterId id="2147484349" r:id="rId14"/>
    <p:sldMasterId id="2147484351" r:id="rId15"/>
    <p:sldMasterId id="2147484353" r:id="rId16"/>
    <p:sldMasterId id="2147484355" r:id="rId17"/>
    <p:sldMasterId id="2147484357" r:id="rId18"/>
    <p:sldMasterId id="2147484359" r:id="rId19"/>
    <p:sldMasterId id="2147484361" r:id="rId20"/>
    <p:sldMasterId id="2147484363" r:id="rId21"/>
    <p:sldMasterId id="2147484364" r:id="rId22"/>
    <p:sldMasterId id="2147484366" r:id="rId23"/>
    <p:sldMasterId id="2147484368" r:id="rId24"/>
    <p:sldMasterId id="2147484370" r:id="rId25"/>
    <p:sldMasterId id="2147484372" r:id="rId26"/>
    <p:sldMasterId id="2147484374" r:id="rId27"/>
    <p:sldMasterId id="2147484376" r:id="rId28"/>
    <p:sldMasterId id="2147484378" r:id="rId29"/>
    <p:sldMasterId id="2147484380" r:id="rId30"/>
    <p:sldMasterId id="2147484382" r:id="rId31"/>
    <p:sldMasterId id="2147484384" r:id="rId32"/>
    <p:sldMasterId id="2147484386" r:id="rId33"/>
    <p:sldMasterId id="2147484388" r:id="rId34"/>
    <p:sldMasterId id="2147484390" r:id="rId35"/>
    <p:sldMasterId id="2147484392" r:id="rId36"/>
    <p:sldMasterId id="2147484394" r:id="rId37"/>
    <p:sldMasterId id="2147484398" r:id="rId38"/>
    <p:sldMasterId id="2147484400" r:id="rId39"/>
    <p:sldMasterId id="2147484404" r:id="rId40"/>
    <p:sldMasterId id="2147484406" r:id="rId41"/>
    <p:sldMasterId id="2147484408" r:id="rId42"/>
  </p:sldMasterIdLst>
  <p:notesMasterIdLst>
    <p:notesMasterId r:id="rId109"/>
  </p:notesMasterIdLst>
  <p:handoutMasterIdLst>
    <p:handoutMasterId r:id="rId110"/>
  </p:handoutMasterIdLst>
  <p:sldIdLst>
    <p:sldId id="954" r:id="rId43"/>
    <p:sldId id="820" r:id="rId44"/>
    <p:sldId id="961" r:id="rId45"/>
    <p:sldId id="962" r:id="rId46"/>
    <p:sldId id="963" r:id="rId47"/>
    <p:sldId id="822" r:id="rId48"/>
    <p:sldId id="824" r:id="rId49"/>
    <p:sldId id="823" r:id="rId50"/>
    <p:sldId id="1002" r:id="rId51"/>
    <p:sldId id="1003" r:id="rId52"/>
    <p:sldId id="829" r:id="rId53"/>
    <p:sldId id="964" r:id="rId54"/>
    <p:sldId id="965" r:id="rId55"/>
    <p:sldId id="966" r:id="rId56"/>
    <p:sldId id="967" r:id="rId57"/>
    <p:sldId id="831" r:id="rId58"/>
    <p:sldId id="832" r:id="rId59"/>
    <p:sldId id="833" r:id="rId60"/>
    <p:sldId id="834" r:id="rId61"/>
    <p:sldId id="835" r:id="rId62"/>
    <p:sldId id="836" r:id="rId63"/>
    <p:sldId id="968" r:id="rId64"/>
    <p:sldId id="969" r:id="rId65"/>
    <p:sldId id="854" r:id="rId66"/>
    <p:sldId id="855" r:id="rId67"/>
    <p:sldId id="970" r:id="rId68"/>
    <p:sldId id="971" r:id="rId69"/>
    <p:sldId id="972" r:id="rId70"/>
    <p:sldId id="973" r:id="rId71"/>
    <p:sldId id="974" r:id="rId72"/>
    <p:sldId id="843" r:id="rId73"/>
    <p:sldId id="975" r:id="rId74"/>
    <p:sldId id="851" r:id="rId75"/>
    <p:sldId id="976" r:id="rId76"/>
    <p:sldId id="977" r:id="rId77"/>
    <p:sldId id="859" r:id="rId78"/>
    <p:sldId id="997" r:id="rId79"/>
    <p:sldId id="998" r:id="rId80"/>
    <p:sldId id="1000" r:id="rId81"/>
    <p:sldId id="861" r:id="rId82"/>
    <p:sldId id="863" r:id="rId83"/>
    <p:sldId id="864" r:id="rId84"/>
    <p:sldId id="865" r:id="rId85"/>
    <p:sldId id="866" r:id="rId86"/>
    <p:sldId id="978" r:id="rId87"/>
    <p:sldId id="979" r:id="rId88"/>
    <p:sldId id="980" r:id="rId89"/>
    <p:sldId id="981" r:id="rId90"/>
    <p:sldId id="982" r:id="rId91"/>
    <p:sldId id="983" r:id="rId92"/>
    <p:sldId id="984" r:id="rId93"/>
    <p:sldId id="985" r:id="rId94"/>
    <p:sldId id="986" r:id="rId95"/>
    <p:sldId id="987" r:id="rId96"/>
    <p:sldId id="988" r:id="rId97"/>
    <p:sldId id="989" r:id="rId98"/>
    <p:sldId id="990" r:id="rId99"/>
    <p:sldId id="991" r:id="rId100"/>
    <p:sldId id="992" r:id="rId101"/>
    <p:sldId id="993" r:id="rId102"/>
    <p:sldId id="994" r:id="rId103"/>
    <p:sldId id="995" r:id="rId104"/>
    <p:sldId id="955" r:id="rId105"/>
    <p:sldId id="956" r:id="rId106"/>
    <p:sldId id="882" r:id="rId107"/>
    <p:sldId id="1001" r:id="rId108"/>
  </p:sldIdLst>
  <p:sldSz cx="12192000" cy="6858000"/>
  <p:notesSz cx="6858000" cy="9144000"/>
  <p:embeddedFontLst>
    <p:embeddedFont>
      <p:font typeface="MS PGothic" panose="020B0600070205080204" pitchFamily="34" charset="-128"/>
      <p:regular r:id="rId111"/>
    </p:embeddedFont>
    <p:embeddedFont>
      <p:font typeface="Helvetica" panose="020B0604020202020204" pitchFamily="34" charset="0"/>
      <p:regular r:id="rId112"/>
      <p:bold r:id="rId113"/>
      <p:italic r:id="rId114"/>
      <p:boldItalic r:id="rId115"/>
    </p:embeddedFont>
    <p:embeddedFont>
      <p:font typeface="MT Extra" panose="05050102010205020202" pitchFamily="18" charset="2"/>
      <p:regular r:id="rId116"/>
    </p:embeddedFont>
    <p:embeddedFont>
      <p:font typeface="Verdana" panose="020B0604030504040204" pitchFamily="34" charset="0"/>
      <p:regular r:id="rId117"/>
      <p:bold r:id="rId118"/>
      <p:italic r:id="rId119"/>
      <p:boldItalic r:id="rId120"/>
    </p:embeddedFont>
    <p:embeddedFont>
      <p:font typeface="Webdings" panose="05030102010509060703" pitchFamily="18" charset="2"/>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347" userDrawn="1">
          <p15:clr>
            <a:srgbClr val="A4A3A4"/>
          </p15:clr>
        </p15:guide>
        <p15:guide id="4" orient="horz" pos="459" userDrawn="1">
          <p15:clr>
            <a:srgbClr val="A4A3A4"/>
          </p15:clr>
        </p15:guide>
        <p15:guide id="5" pos="7355" userDrawn="1">
          <p15:clr>
            <a:srgbClr val="A4A3A4"/>
          </p15:clr>
        </p15:guide>
        <p15:guide id="6" orient="horz" pos="618" userDrawn="1">
          <p15:clr>
            <a:srgbClr val="A4A3A4"/>
          </p15:clr>
        </p15:guide>
        <p15:guide id="7" orient="horz" pos="40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autoAdjust="0"/>
    <p:restoredTop sz="68655" autoAdjust="0"/>
  </p:normalViewPr>
  <p:slideViewPr>
    <p:cSldViewPr snapToGrid="0" snapToObjects="1">
      <p:cViewPr varScale="1">
        <p:scale>
          <a:sx n="94" d="100"/>
          <a:sy n="94" d="100"/>
        </p:scale>
        <p:origin x="90" y="660"/>
      </p:cViewPr>
      <p:guideLst>
        <p:guide orient="horz" pos="2137"/>
        <p:guide pos="3840"/>
        <p:guide pos="347"/>
        <p:guide orient="horz" pos="459"/>
        <p:guide pos="7355"/>
        <p:guide orient="horz" pos="618"/>
        <p:guide orient="horz" pos="4020"/>
      </p:guideLst>
    </p:cSldViewPr>
  </p:slideViewPr>
  <p:outlineViewPr>
    <p:cViewPr>
      <p:scale>
        <a:sx n="33" d="100"/>
        <a:sy n="33" d="100"/>
      </p:scale>
      <p:origin x="0" y="-74226"/>
    </p:cViewPr>
  </p:outlineViewPr>
  <p:notesTextViewPr>
    <p:cViewPr>
      <p:scale>
        <a:sx n="3" d="2"/>
        <a:sy n="3" d="2"/>
      </p:scale>
      <p:origin x="0" y="0"/>
    </p:cViewPr>
  </p:notesTextViewPr>
  <p:sorterViewPr>
    <p:cViewPr>
      <p:scale>
        <a:sx n="100" d="100"/>
        <a:sy n="100" d="100"/>
      </p:scale>
      <p:origin x="0" y="-62094"/>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font" Target="fonts/font7.fntdata"/><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5.xml"/><Relationship Id="rId63" Type="http://schemas.openxmlformats.org/officeDocument/2006/relationships/slide" Target="slides/slide21.xml"/><Relationship Id="rId68" Type="http://schemas.openxmlformats.org/officeDocument/2006/relationships/slide" Target="slides/slide26.xml"/><Relationship Id="rId84" Type="http://schemas.openxmlformats.org/officeDocument/2006/relationships/slide" Target="slides/slide42.xml"/><Relationship Id="rId89" Type="http://schemas.openxmlformats.org/officeDocument/2006/relationships/slide" Target="slides/slide47.xml"/><Relationship Id="rId112" Type="http://schemas.openxmlformats.org/officeDocument/2006/relationships/font" Target="fonts/font2.fntdata"/><Relationship Id="rId16" Type="http://schemas.openxmlformats.org/officeDocument/2006/relationships/slideMaster" Target="slideMasters/slideMaster16.xml"/><Relationship Id="rId107" Type="http://schemas.openxmlformats.org/officeDocument/2006/relationships/slide" Target="slides/slide6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1.xml"/><Relationship Id="rId58" Type="http://schemas.openxmlformats.org/officeDocument/2006/relationships/slide" Target="slides/slide16.xml"/><Relationship Id="rId74" Type="http://schemas.openxmlformats.org/officeDocument/2006/relationships/slide" Target="slides/slide32.xml"/><Relationship Id="rId79" Type="http://schemas.openxmlformats.org/officeDocument/2006/relationships/slide" Target="slides/slide37.xml"/><Relationship Id="rId102" Type="http://schemas.openxmlformats.org/officeDocument/2006/relationships/slide" Target="slides/slide60.xml"/><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48.xml"/><Relationship Id="rId95" Type="http://schemas.openxmlformats.org/officeDocument/2006/relationships/slide" Target="slides/slide53.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xml"/><Relationship Id="rId48" Type="http://schemas.openxmlformats.org/officeDocument/2006/relationships/slide" Target="slides/slide6.xml"/><Relationship Id="rId64" Type="http://schemas.openxmlformats.org/officeDocument/2006/relationships/slide" Target="slides/slide22.xml"/><Relationship Id="rId69" Type="http://schemas.openxmlformats.org/officeDocument/2006/relationships/slide" Target="slides/slide27.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38.xml"/><Relationship Id="rId85" Type="http://schemas.openxmlformats.org/officeDocument/2006/relationships/slide" Target="slides/slide4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7.xml"/><Relationship Id="rId103" Type="http://schemas.openxmlformats.org/officeDocument/2006/relationships/slide" Target="slides/slide61.xml"/><Relationship Id="rId108" Type="http://schemas.openxmlformats.org/officeDocument/2006/relationships/slide" Target="slides/slide66.xml"/><Relationship Id="rId124" Type="http://schemas.openxmlformats.org/officeDocument/2006/relationships/viewProps" Target="viewProps.xml"/><Relationship Id="rId54" Type="http://schemas.openxmlformats.org/officeDocument/2006/relationships/slide" Target="slides/slide12.xml"/><Relationship Id="rId70" Type="http://schemas.openxmlformats.org/officeDocument/2006/relationships/slide" Target="slides/slide28.xml"/><Relationship Id="rId75" Type="http://schemas.openxmlformats.org/officeDocument/2006/relationships/slide" Target="slides/slide33.xml"/><Relationship Id="rId91" Type="http://schemas.openxmlformats.org/officeDocument/2006/relationships/slide" Target="slides/slide49.xml"/><Relationship Id="rId96"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7.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2.xml"/><Relationship Id="rId60" Type="http://schemas.openxmlformats.org/officeDocument/2006/relationships/slide" Target="slides/slide18.xml"/><Relationship Id="rId65" Type="http://schemas.openxmlformats.org/officeDocument/2006/relationships/slide" Target="slides/slide23.xml"/><Relationship Id="rId81" Type="http://schemas.openxmlformats.org/officeDocument/2006/relationships/slide" Target="slides/slide39.xml"/><Relationship Id="rId86" Type="http://schemas.openxmlformats.org/officeDocument/2006/relationships/slide" Target="slides/slide44.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notesMaster" Target="notesMasters/notesMaster1.xml"/><Relationship Id="rId34" Type="http://schemas.openxmlformats.org/officeDocument/2006/relationships/slideMaster" Target="slideMasters/slideMaster34.xml"/><Relationship Id="rId50" Type="http://schemas.openxmlformats.org/officeDocument/2006/relationships/slide" Target="slides/slide8.xml"/><Relationship Id="rId55" Type="http://schemas.openxmlformats.org/officeDocument/2006/relationships/slide" Target="slides/slide13.xml"/><Relationship Id="rId76" Type="http://schemas.openxmlformats.org/officeDocument/2006/relationships/slide" Target="slides/slide34.xml"/><Relationship Id="rId97" Type="http://schemas.openxmlformats.org/officeDocument/2006/relationships/slide" Target="slides/slide55.xml"/><Relationship Id="rId104" Type="http://schemas.openxmlformats.org/officeDocument/2006/relationships/slide" Target="slides/slide62.xml"/><Relationship Id="rId120" Type="http://schemas.openxmlformats.org/officeDocument/2006/relationships/font" Target="fonts/font10.fntdata"/><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29.xml"/><Relationship Id="rId92" Type="http://schemas.openxmlformats.org/officeDocument/2006/relationships/slide" Target="slides/slide5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3.xml"/><Relationship Id="rId66" Type="http://schemas.openxmlformats.org/officeDocument/2006/relationships/slide" Target="slides/slide24.xml"/><Relationship Id="rId87" Type="http://schemas.openxmlformats.org/officeDocument/2006/relationships/slide" Target="slides/slide45.xml"/><Relationship Id="rId110" Type="http://schemas.openxmlformats.org/officeDocument/2006/relationships/handoutMaster" Target="handoutMasters/handoutMaster1.xml"/><Relationship Id="rId115" Type="http://schemas.openxmlformats.org/officeDocument/2006/relationships/font" Target="fonts/font5.fntdata"/><Relationship Id="rId61" Type="http://schemas.openxmlformats.org/officeDocument/2006/relationships/slide" Target="slides/slide19.xml"/><Relationship Id="rId82" Type="http://schemas.openxmlformats.org/officeDocument/2006/relationships/slide" Target="slides/slide4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4.xml"/><Relationship Id="rId77" Type="http://schemas.openxmlformats.org/officeDocument/2006/relationships/slide" Target="slides/slide35.xml"/><Relationship Id="rId100" Type="http://schemas.openxmlformats.org/officeDocument/2006/relationships/slide" Target="slides/slide58.xml"/><Relationship Id="rId105" Type="http://schemas.openxmlformats.org/officeDocument/2006/relationships/slide" Target="slides/slide63.xml"/><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9.xml"/><Relationship Id="rId72" Type="http://schemas.openxmlformats.org/officeDocument/2006/relationships/slide" Target="slides/slide30.xml"/><Relationship Id="rId93" Type="http://schemas.openxmlformats.org/officeDocument/2006/relationships/slide" Target="slides/slide51.xml"/><Relationship Id="rId98" Type="http://schemas.openxmlformats.org/officeDocument/2006/relationships/slide" Target="slides/slide56.xml"/><Relationship Id="rId121"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4.xml"/><Relationship Id="rId67" Type="http://schemas.openxmlformats.org/officeDocument/2006/relationships/slide" Target="slides/slide25.xml"/><Relationship Id="rId116" Type="http://schemas.openxmlformats.org/officeDocument/2006/relationships/font" Target="fonts/font6.fntdata"/><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0.xml"/><Relationship Id="rId83" Type="http://schemas.openxmlformats.org/officeDocument/2006/relationships/slide" Target="slides/slide41.xml"/><Relationship Id="rId88" Type="http://schemas.openxmlformats.org/officeDocument/2006/relationships/slide" Target="slides/slide46.xml"/><Relationship Id="rId111" Type="http://schemas.openxmlformats.org/officeDocument/2006/relationships/font" Target="fonts/font1.fntdata"/><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5.xml"/><Relationship Id="rId106" Type="http://schemas.openxmlformats.org/officeDocument/2006/relationships/slide" Target="slides/slide6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0.xml"/><Relationship Id="rId73" Type="http://schemas.openxmlformats.org/officeDocument/2006/relationships/slide" Target="slides/slide31.xml"/><Relationship Id="rId78" Type="http://schemas.openxmlformats.org/officeDocument/2006/relationships/slide" Target="slides/slide36.xml"/><Relationship Id="rId94" Type="http://schemas.openxmlformats.org/officeDocument/2006/relationships/slide" Target="slides/slide52.xml"/><Relationship Id="rId99" Type="http://schemas.openxmlformats.org/officeDocument/2006/relationships/slide" Target="slides/slide57.xml"/><Relationship Id="rId101" Type="http://schemas.openxmlformats.org/officeDocument/2006/relationships/slide" Target="slides/slide59.xml"/><Relationship Id="rId12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9/22/2025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a:t>
            </a:r>
            <a:r>
              <a:rPr lang="en-US" noProof="0" dirty="0" err="1"/>
              <a:t>MathType</a:t>
            </a:r>
            <a:r>
              <a:rPr lang="en-US" noProof="0"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6488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instruction from top to bottom are as follows.</a:t>
            </a:r>
          </a:p>
          <a:p>
            <a:r>
              <a:rPr lang="en-US" noProof="0" dirty="0"/>
              <a:t>enter underscore region colon</a:t>
            </a:r>
          </a:p>
          <a:p>
            <a:r>
              <a:rPr lang="en-US" noProof="0" dirty="0"/>
              <a:t>T S L REGISTER comma LOCK vertical bar copy lock to register and set lock to 1</a:t>
            </a:r>
          </a:p>
          <a:p>
            <a:r>
              <a:rPr lang="en-US" noProof="0" dirty="0"/>
              <a:t>C M P REGISTER comma hashtag 0 vertical bar was lock zero question mark</a:t>
            </a:r>
          </a:p>
          <a:p>
            <a:r>
              <a:rPr lang="en-US" noProof="0" dirty="0"/>
              <a:t>J N E enter underscore region vertical bar if it was non zero comma lock was set comma so vertical bar loop</a:t>
            </a:r>
          </a:p>
          <a:p>
            <a:r>
              <a:rPr lang="en-US" noProof="0" dirty="0"/>
              <a:t>R E T vertical bar return to caller semicolon critical r e g n entered</a:t>
            </a:r>
          </a:p>
          <a:p>
            <a:r>
              <a:rPr lang="en-US" noProof="0" dirty="0"/>
              <a:t>leave underscore region colon</a:t>
            </a:r>
          </a:p>
          <a:p>
            <a:r>
              <a:rPr lang="en-US" noProof="0" dirty="0"/>
              <a:t>MOVE LOCK comma hashtag 0 vertical bar store a 0 in lock</a:t>
            </a:r>
          </a:p>
          <a:p>
            <a:r>
              <a:rPr lang="en-US" noProof="0" dirty="0"/>
              <a:t>R E T vertical bar return to caller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3138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7C38FED7-09B0-F9FB-A62F-0B587232216D}"/>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9D95BED9-857A-6222-1716-5B35E18644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C78F26F8-F8D5-6AC3-5D51-888FE8DA0C43}"/>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CE1B4F9E-6D8C-6ED8-EE58-583521D9E2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C6988E2E-88AE-523A-0152-397FD94E87A8}"/>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0CC294F-13F2-A5B3-8E6F-BD1657F4B6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E5F8560-7BCE-CE6A-AD1B-31DC5FB9883F}"/>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F2995F2E-77D4-E055-B1C1-846714D5D6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If </a:t>
            </a:r>
            <a:r>
              <a:rPr lang="en-US" noProof="0" dirty="0" err="1"/>
              <a:t>irq</a:t>
            </a:r>
            <a:r>
              <a:rPr lang="en-US" noProof="0" dirty="0"/>
              <a:t> is off when </a:t>
            </a:r>
            <a:r>
              <a:rPr lang="en-US" noProof="0" dirty="0" err="1"/>
              <a:t>my_irq_handler</a:t>
            </a:r>
            <a:r>
              <a:rPr lang="en-US" noProof="0" dirty="0"/>
              <a:t> is called, we have a deadlock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code from top to bottom reads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spin underscore lock left parenthesis spinlock, underscore, T asterisk lock left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spin underscore unlock left parenthesis spinlock, underscore, T asterisk lock left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my underscore I R Q under score handler, right parenthesis, void asterisk shared underscore data, comma spinlock, underscore T asterisk 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left brace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update left parenthesis shared underscore data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unlock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right brace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my underscore syscall underscore handler left parenthesis void asterisk shared underscore data comma spinlock underscore t asterisk 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left brace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read left parenthesis shared underscore data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unlock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571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in the first set is as follows.</a:t>
            </a:r>
          </a:p>
          <a:p>
            <a:r>
              <a:rPr lang="en-US" noProof="0" dirty="0"/>
              <a:t>void sleep left parenthesis right parenthesis left brace</a:t>
            </a:r>
          </a:p>
          <a:p>
            <a:r>
              <a:rPr lang="en-US" noProof="0" dirty="0"/>
              <a:t>set own state to blocked semicolon</a:t>
            </a:r>
          </a:p>
          <a:p>
            <a:r>
              <a:rPr lang="en-US" noProof="0" dirty="0"/>
              <a:t>give C P U to scheduler</a:t>
            </a:r>
          </a:p>
          <a:p>
            <a:r>
              <a:rPr lang="en-US" noProof="0" dirty="0"/>
              <a:t>right brace</a:t>
            </a:r>
          </a:p>
          <a:p>
            <a:r>
              <a:rPr lang="en-US" noProof="0" dirty="0"/>
              <a:t>void wakeup left parenthesis process right parenthesis left brace</a:t>
            </a:r>
          </a:p>
          <a:p>
            <a:r>
              <a:rPr lang="en-US" noProof="0" dirty="0"/>
              <a:t>set state of process to ready semicolon</a:t>
            </a:r>
          </a:p>
          <a:p>
            <a:r>
              <a:rPr lang="en-US" noProof="0" dirty="0"/>
              <a:t>give C P U to scheduler</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8880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b="1" dirty="0"/>
              <a:t>Race condition. </a:t>
            </a:r>
            <a:r>
              <a:rPr lang="en-US" dirty="0"/>
              <a:t>It can occur because access to count is unconstrained. As a consequence, the following situation could possibly occur. The buffer is empty and the consumer has just read count to see if it is 0. At that instant, the scheduler decides to stop running the consumer temporarily and start running the producer. The producer inserts an item in the buffer, increments count, and notices that it is now 1. Reasoning that count was just 0, and thus the consumer must be sleeping, the producer calls wakeup to wake the consumer up. Unfortunately, the consumer is not yet logically asleep, so the wakeup signal is lost. When the consumer next runs, it will test the value of count it previously read, find it to be 0, and go to sleep. Sooner or later the producer will fill up the buffer and also go to sleep. Both will sleep forever.</a:t>
            </a:r>
          </a:p>
          <a:p>
            <a:pPr marL="0" lvl="0" indent="0" algn="l" rtl="0">
              <a:spcBef>
                <a:spcPts val="0"/>
              </a:spcBef>
              <a:spcAft>
                <a:spcPts val="0"/>
              </a:spcAft>
              <a:buClr>
                <a:schemeClr val="dk1"/>
              </a:buClr>
              <a:buSzPts val="1100"/>
              <a:buFont typeface="Arial"/>
              <a:buNone/>
            </a:pPr>
            <a:r>
              <a:rPr lang="en-US" dirty="0"/>
              <a:t>The essence of the problem here is that a wakeup sent to a process that is not (yet) sleeping is lost. If it were not lost, everything would work. A quick fix is to modify the rules to add a wakeup waiting bit to the picture. When a wakeup is sent to a process that is still awake, this bit is set. Later, when the process tries to go to sleep, if the wakeup waiting bit is on, it will be turned off, but the process will stay awake. The wakeup waiting bit is a piggy bank for storing wakeup signals.</a:t>
            </a:r>
          </a:p>
          <a:p>
            <a:pPr marL="0" lvl="0" indent="0" algn="l" rtl="0">
              <a:spcBef>
                <a:spcPts val="0"/>
              </a:spcBef>
              <a:spcAft>
                <a:spcPts val="0"/>
              </a:spcAft>
              <a:buClr>
                <a:schemeClr val="dk1"/>
              </a:buClr>
              <a:buSzPts val="1100"/>
              <a:buFont typeface="Arial"/>
              <a:buNone/>
            </a:pPr>
            <a:r>
              <a:rPr lang="en-US" dirty="0"/>
              <a:t>The consumer clears the wakeup waiting bit in every iteration of the loop</a:t>
            </a:r>
          </a:p>
          <a:p>
            <a:pPr marL="0" lvl="0" indent="0" algn="l" rtl="0">
              <a:spcBef>
                <a:spcPts val="0"/>
              </a:spcBef>
              <a:spcAft>
                <a:spcPts val="0"/>
              </a:spcAft>
              <a:buNone/>
            </a:pPr>
            <a:endParaRPr lang="en-US" dirty="0"/>
          </a:p>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5512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producer sleeps when buffer is full.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357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consumer sleeps when buffer is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175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2537ADA-7B53-16A2-53CC-7BEC6910A9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7936B-85DC-4E4E-A0DA-EC99E9ADD2AA}"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00BCF00F-DFC2-D14E-0F89-595920D4787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579B5C3-7510-E698-C17F-91183DFEB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problem colon wake up events may get lost exclamation mark Sample run colon 1 dot con comma 2 dot P r d comma 3 dot C o n right arrow cause question mark effect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7372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24B9DE3-1333-F4DA-B7F5-39D64DE318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2B8BDA8-8CA3-4BF4-BE04-54E80EBA528F}"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E6179E4C-00BA-3789-54A0-A1234B9AAEF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3A29201-0AEF-5C38-203A-F6405C7D4D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9721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4798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EB4266F-E579-D3C3-3335-D63939451E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16EBBF-988B-4019-A2FB-53D2EA2B59B9}"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id="{BD55CE82-1A88-DBB2-4FA6-493020A10BB2}"/>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5F0DB5B6-9DBC-1DF5-E244-71878BE425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524AADF5-7475-0180-6FC7-88F99E443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E0E504-01F0-474C-AC22-30E3D1FFB348}"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4275" name="Rectangle 2">
            <a:extLst>
              <a:ext uri="{FF2B5EF4-FFF2-40B4-BE49-F238E27FC236}">
                <a16:creationId xmlns:a16="http://schemas.microsoft.com/office/drawing/2014/main" id="{5EB464FD-3136-005A-AFA4-7936CA0AF3CE}"/>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6970E692-56CF-9B34-5C99-8FE7E94527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E37E1E3D-18B9-14D5-04A6-1A25C04671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1665CE-CD58-40B5-A3A8-3EFFF690EC81}"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6323" name="Rectangle 2">
            <a:extLst>
              <a:ext uri="{FF2B5EF4-FFF2-40B4-BE49-F238E27FC236}">
                <a16:creationId xmlns:a16="http://schemas.microsoft.com/office/drawing/2014/main" id="{4AA8A6E5-F8EA-1575-8515-F0AC0BE0473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0BB3F790-54FA-1C86-0BAA-5105DF3C77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FF64BA2-75D8-AD5B-32D0-77B4ED8C1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E7AFF93-4265-4ED5-AAD2-C34C0CD8E39D}"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8371" name="Rectangle 2">
            <a:extLst>
              <a:ext uri="{FF2B5EF4-FFF2-40B4-BE49-F238E27FC236}">
                <a16:creationId xmlns:a16="http://schemas.microsoft.com/office/drawing/2014/main" id="{F84B82B8-4985-509E-6F77-A5F3DF69631B}"/>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4DD9588C-3E0D-40B6-4590-811E83AA45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CE7D53A-6B35-7503-8E97-E59372BF7A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36F980-B2FB-4AA6-9852-3B26960AA294}"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0419" name="Rectangle 2">
            <a:extLst>
              <a:ext uri="{FF2B5EF4-FFF2-40B4-BE49-F238E27FC236}">
                <a16:creationId xmlns:a16="http://schemas.microsoft.com/office/drawing/2014/main" id="{C2DCA950-FF12-C0DE-2C4B-08F12473C4DF}"/>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6481153D-5259-6ADB-53EC-A6B03212F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code is as follows: hash include open angle bracket semaphore dot h close angle bracket; hash include open angle bracket pthread dot h close angle bracket; hash include open angle bracket s t d </a:t>
            </a:r>
            <a:r>
              <a:rPr lang="en-US" sz="1200" b="0" i="0" u="none" strike="noStrike" dirty="0" err="1">
                <a:solidFill>
                  <a:srgbClr val="000000"/>
                </a:solidFill>
                <a:effectLst/>
                <a:latin typeface="Arial" panose="020B0604020202020204" pitchFamily="34" charset="0"/>
                <a:cs typeface="Arial" panose="020B0604020202020204" pitchFamily="34" charset="0"/>
              </a:rPr>
              <a:t>i</a:t>
            </a:r>
            <a:r>
              <a:rPr lang="en-US" sz="1200" b="0" i="0" u="none" strike="noStrike" dirty="0">
                <a:solidFill>
                  <a:srgbClr val="000000"/>
                </a:solidFill>
                <a:effectLst/>
                <a:latin typeface="Arial" panose="020B0604020202020204" pitchFamily="34" charset="0"/>
                <a:cs typeface="Arial" panose="020B0604020202020204" pitchFamily="34" charset="0"/>
              </a:rPr>
              <a:t> o dot h close angle bracket; hash include open angle bracket s t d lib dot h close angle bracket; hash include open angle bracket </a:t>
            </a:r>
            <a:r>
              <a:rPr lang="en-US" sz="1200" b="0" i="0" u="none" strike="noStrike" dirty="0" err="1">
                <a:solidFill>
                  <a:srgbClr val="000000"/>
                </a:solidFill>
                <a:effectLst/>
                <a:latin typeface="Arial" panose="020B0604020202020204" pitchFamily="34" charset="0"/>
                <a:cs typeface="Arial" panose="020B0604020202020204" pitchFamily="34" charset="0"/>
              </a:rPr>
              <a:t>uni</a:t>
            </a:r>
            <a:r>
              <a:rPr lang="en-US" sz="1200" b="0" i="0" u="none" strike="noStrike" dirty="0">
                <a:solidFill>
                  <a:srgbClr val="000000"/>
                </a:solidFill>
                <a:effectLst/>
                <a:latin typeface="Arial" panose="020B0604020202020204" pitchFamily="34" charset="0"/>
                <a:cs typeface="Arial" panose="020B0604020202020204" pitchFamily="34" charset="0"/>
              </a:rPr>
              <a:t> s t d dot h close angle bracket; hash include open angle bracket time dot h close angle bracket; hash define N 100; hash define down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wait; hash define up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post; front slash asterisk Semaphores dot Asterisk front slash;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t mutex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t empty, full semicolon; int mutex underscore init equals 1, empty underscore init equals N, full underscore init equals 0 semicolon; front slash asterisk Pthread wrappers dot Asterisk front slash; void producer open round bracket void close round bracket semicolon; static void asterisk pthread underscore producer open round bracket void asterisk </a:t>
            </a:r>
            <a:r>
              <a:rPr lang="en-US" sz="1200" b="0" i="0" u="none" strike="noStrike" dirty="0" err="1">
                <a:solidFill>
                  <a:srgbClr val="000000"/>
                </a:solidFill>
                <a:effectLst/>
                <a:latin typeface="Arial" panose="020B0604020202020204" pitchFamily="34" charset="0"/>
                <a:cs typeface="Arial" panose="020B0604020202020204" pitchFamily="34" charset="0"/>
              </a:rPr>
              <a:t>args</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open curly bracket; producer open round bracket close round bracket semicolon; return NULL semicolon; close curly bracket; void consumer open round bracket void close round bracket semicolon; static void asterisk pthread underscore consumer open round bracket void asterisk </a:t>
            </a:r>
            <a:r>
              <a:rPr lang="en-US" sz="1200" b="0" i="0" u="none" strike="noStrike" dirty="0" err="1">
                <a:solidFill>
                  <a:srgbClr val="000000"/>
                </a:solidFill>
                <a:effectLst/>
                <a:latin typeface="Arial" panose="020B0604020202020204" pitchFamily="34" charset="0"/>
                <a:cs typeface="Arial" panose="020B0604020202020204" pitchFamily="34" charset="0"/>
              </a:rPr>
              <a:t>args</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open curly bracket; consumer open round bracket close round bracket semicolon; return NULL semicolon; close curly bracket; forward slash asterisk Main entry point. Asterisk forward slash; int main open round bracket int </a:t>
            </a:r>
            <a:r>
              <a:rPr lang="en-US" sz="1200" b="0" i="0" u="none" strike="noStrike" dirty="0" err="1">
                <a:solidFill>
                  <a:srgbClr val="000000"/>
                </a:solidFill>
                <a:effectLst/>
                <a:latin typeface="Arial" panose="020B0604020202020204" pitchFamily="34" charset="0"/>
                <a:cs typeface="Arial" panose="020B0604020202020204" pitchFamily="34" charset="0"/>
              </a:rPr>
              <a:t>arg</a:t>
            </a:r>
            <a:r>
              <a:rPr lang="en-US" sz="1200" b="0" i="0" u="none" strike="noStrike" dirty="0">
                <a:solidFill>
                  <a:srgbClr val="000000"/>
                </a:solidFill>
                <a:effectLst/>
                <a:latin typeface="Arial" panose="020B0604020202020204" pitchFamily="34" charset="0"/>
                <a:cs typeface="Arial" panose="020B0604020202020204" pitchFamily="34" charset="0"/>
              </a:rPr>
              <a:t> c comma char asterisk </a:t>
            </a:r>
            <a:r>
              <a:rPr lang="en-US" sz="1200" b="0" i="0" u="none" strike="noStrike" dirty="0" err="1">
                <a:solidFill>
                  <a:srgbClr val="000000"/>
                </a:solidFill>
                <a:effectLst/>
                <a:latin typeface="Arial" panose="020B0604020202020204" pitchFamily="34" charset="0"/>
                <a:cs typeface="Arial" panose="020B0604020202020204" pitchFamily="34" charset="0"/>
              </a:rPr>
              <a:t>asterisk</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arg</a:t>
            </a:r>
            <a:r>
              <a:rPr lang="en-US" sz="1200" b="0" i="0" u="none" strike="noStrike" dirty="0">
                <a:solidFill>
                  <a:srgbClr val="000000"/>
                </a:solidFill>
                <a:effectLst/>
                <a:latin typeface="Arial" panose="020B0604020202020204" pitchFamily="34" charset="0"/>
                <a:cs typeface="Arial" panose="020B0604020202020204" pitchFamily="34" charset="0"/>
              </a:rPr>
              <a:t> v close round bracket; open curly bracket; pthread underscore 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srand</a:t>
            </a:r>
            <a:r>
              <a:rPr lang="en-US" sz="1200" b="0" i="0" u="none" strike="noStrike" dirty="0">
                <a:solidFill>
                  <a:srgbClr val="000000"/>
                </a:solidFill>
                <a:effectLst/>
                <a:latin typeface="Arial" panose="020B0604020202020204" pitchFamily="34" charset="0"/>
                <a:cs typeface="Arial" panose="020B0604020202020204" pitchFamily="34" charset="0"/>
              </a:rPr>
              <a:t> open round bracket time open round bracket 0 close round bracket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mutex comma 0 comma mutex underscore init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empty comma 0 comma empty underscore init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full comma 0 comma full underscore init close round bracket semicolon; f print f open round bracket stderr comma open quote Running threads ellipsis forward slash n close quote close round bracket semicolon; pthread underscore create open round bracket ampersand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pthread underscore producer comma ellipsis close round bracket semicolon; pthread underscore create open round bracket ampersand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pthread underscore consumer comma ellipsis close round bracket semicolon; sleep open round bracket 3 close round bracket semicolon; f print f open round bracket stderr comma open quote Canceling threads ellipsis forward slash n close quote close round bracket semicolon; pthread underscore cancel open round bracket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semicolon; pthread underscore cancel open round bracket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semicolon; pthread underscore join open round bracket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NULL close round bracket semicolon; pthread underscore join open round bracket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NULL close round bracket semicolon; f print f open round bracket stderr comma close quote Cleaning up ellipsis forward slash n close quote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mutex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empty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full close round bracket semicolon; return 0 semicolon; close curly bracket. </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722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3BA24C32-6B73-B38D-9459-8A3CC468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C8B49E0-0ABD-4149-A766-485D465A77AC}"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24FFBED8-DF3C-70D2-C09D-A6BA4FAAA04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C4F5161-6976-662C-821B-248BA33484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2238891D-63F8-BAFE-2E60-3A1D481BAE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E0DEE9-F154-464C-9018-86B03A53D633}"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18435" name="Rectangle 2">
            <a:extLst>
              <a:ext uri="{FF2B5EF4-FFF2-40B4-BE49-F238E27FC236}">
                <a16:creationId xmlns:a16="http://schemas.microsoft.com/office/drawing/2014/main" id="{0A9868BD-1670-8612-0694-A0E5C3BE1646}"/>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FAF1E28-CA37-FDE0-E969-4DDFA3DFED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a:t>Long </a:t>
            </a:r>
            <a:r>
              <a:rPr lang="en-US" noProof="0" dirty="0"/>
              <a:t>Description:</a:t>
            </a:r>
          </a:p>
          <a:p>
            <a:r>
              <a:rPr lang="en-US" noProof="0" dirty="0"/>
              <a:t>The circles are divided into groups of three, one, and two by vertical bars. The first three circles are labeled batch hashtag 2 of readers. The fourth circle is labeled the writer. The last two are labeled as the batch hashtag 1 of readers.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387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1916D1D-514C-335F-7928-DBD9DD2AE0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11DEE65-902B-4E55-AB3A-0EE0900D07FB}"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83B141AF-121F-E2C2-BC22-1892C520904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D651062B-BEB7-649C-E023-CE22FB6217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6A69FBC-396C-2B2A-0694-3A11CF82EF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CBB9D5B-3D33-4285-A87C-119D1874317F}"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22531" name="Rectangle 2">
            <a:extLst>
              <a:ext uri="{FF2B5EF4-FFF2-40B4-BE49-F238E27FC236}">
                <a16:creationId xmlns:a16="http://schemas.microsoft.com/office/drawing/2014/main" id="{C1479ABA-3F0A-8124-1094-23F0B48C6BBE}"/>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D9A13A9-C136-54C2-11D8-CE8F655F38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5823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B4DE286-5F46-3AEA-1E93-0B9C7E5E5F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D7D40E0-FBAF-473A-82DF-20A40601DEC0}"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8611" name="Rectangle 2">
            <a:extLst>
              <a:ext uri="{FF2B5EF4-FFF2-40B4-BE49-F238E27FC236}">
                <a16:creationId xmlns:a16="http://schemas.microsoft.com/office/drawing/2014/main" id="{39DD4457-04C6-63B4-4D3E-BE84BC97AC6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AC35372E-28F2-21F7-CAE5-011BF4B60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31297B46-9113-8791-C6FC-4F1AE8BD85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90D0F6-CB55-4221-BFAE-2C29D8DC1C4D}"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0659" name="Rectangle 2">
            <a:extLst>
              <a:ext uri="{FF2B5EF4-FFF2-40B4-BE49-F238E27FC236}">
                <a16:creationId xmlns:a16="http://schemas.microsoft.com/office/drawing/2014/main" id="{2E5A27AF-C823-F124-6ABC-40E8DBC69C4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41485800-B627-647E-7269-766AB8A56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D5AA2DB1-D53F-C4E3-27D4-FC73881219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09A1DE-28E7-4018-8410-A708C35A8DEB}"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2707" name="Rectangle 2">
            <a:extLst>
              <a:ext uri="{FF2B5EF4-FFF2-40B4-BE49-F238E27FC236}">
                <a16:creationId xmlns:a16="http://schemas.microsoft.com/office/drawing/2014/main" id="{618DDF5F-85EE-E380-F6AD-ED0DD38DA3C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116AAE9-3108-3988-5E02-A506AEC8A7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compiler responsible for adding mutex (so less likely to go wrong)</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The code from top to bottom is as follows.</a:t>
            </a:r>
          </a:p>
          <a:p>
            <a:pPr marL="0" lvl="0" indent="0" algn="l" rtl="0">
              <a:spcBef>
                <a:spcPts val="0"/>
              </a:spcBef>
              <a:spcAft>
                <a:spcPts val="0"/>
              </a:spcAft>
              <a:buNone/>
            </a:pPr>
            <a:r>
              <a:rPr lang="en-US" noProof="0" dirty="0"/>
              <a:t>monitor </a:t>
            </a:r>
            <a:r>
              <a:rPr lang="en-US" noProof="0" dirty="0" err="1"/>
              <a:t>ProdCons</a:t>
            </a:r>
            <a:r>
              <a:rPr lang="en-US" noProof="0" dirty="0"/>
              <a:t> left brace</a:t>
            </a:r>
          </a:p>
          <a:p>
            <a:pPr marL="0" lvl="0" indent="0" algn="l" rtl="0">
              <a:spcBef>
                <a:spcPts val="0"/>
              </a:spcBef>
              <a:spcAft>
                <a:spcPts val="0"/>
              </a:spcAft>
              <a:buNone/>
            </a:pPr>
            <a:r>
              <a:rPr lang="en-US" noProof="0" dirty="0"/>
              <a:t>condition full, empty semicolon</a:t>
            </a:r>
          </a:p>
          <a:p>
            <a:pPr marL="0" lvl="0" indent="0" algn="l" rtl="0">
              <a:spcBef>
                <a:spcPts val="0"/>
              </a:spcBef>
              <a:spcAft>
                <a:spcPts val="0"/>
              </a:spcAft>
              <a:buNone/>
            </a:pPr>
            <a:r>
              <a:rPr lang="en-US" noProof="0" dirty="0"/>
              <a:t>int count equals 0 semicolon</a:t>
            </a:r>
          </a:p>
          <a:p>
            <a:pPr marL="0" lvl="0" indent="0" algn="l" rtl="0">
              <a:spcBef>
                <a:spcPts val="0"/>
              </a:spcBef>
              <a:spcAft>
                <a:spcPts val="0"/>
              </a:spcAft>
              <a:buNone/>
            </a:pPr>
            <a:r>
              <a:rPr lang="en-US" noProof="0" dirty="0"/>
              <a:t>void enter open parenthesis int item close parenthesis left brace</a:t>
            </a:r>
          </a:p>
          <a:p>
            <a:pPr marL="0" lvl="0" indent="0" algn="l" rtl="0">
              <a:spcBef>
                <a:spcPts val="0"/>
              </a:spcBef>
              <a:spcAft>
                <a:spcPts val="0"/>
              </a:spcAft>
              <a:buNone/>
            </a:pPr>
            <a:r>
              <a:rPr lang="en-US" noProof="0" dirty="0"/>
              <a:t>if right parenthesis count equal equals N right parenthesis wait left parenthesis full right parenthesis semicolon</a:t>
            </a:r>
          </a:p>
          <a:p>
            <a:pPr marL="0" lvl="0" indent="0" algn="l" rtl="0">
              <a:spcBef>
                <a:spcPts val="0"/>
              </a:spcBef>
              <a:spcAft>
                <a:spcPts val="0"/>
              </a:spcAft>
              <a:buNone/>
            </a:pPr>
            <a:r>
              <a:rPr lang="en-US" noProof="0" dirty="0"/>
              <a:t>insert underscore item left parenthesis item right parenthesis semicolon</a:t>
            </a:r>
          </a:p>
          <a:p>
            <a:pPr marL="0" lvl="0" indent="0" algn="l" rtl="0">
              <a:spcBef>
                <a:spcPts val="0"/>
              </a:spcBef>
              <a:spcAft>
                <a:spcPts val="0"/>
              </a:spcAft>
              <a:buNone/>
            </a:pPr>
            <a:r>
              <a:rPr lang="en-US" noProof="0" dirty="0"/>
              <a:t>count plus </a:t>
            </a:r>
            <a:r>
              <a:rPr lang="en-US" noProof="0" dirty="0" err="1"/>
              <a:t>plus</a:t>
            </a:r>
            <a:r>
              <a:rPr lang="en-US" noProof="0" dirty="0"/>
              <a:t> semicolon</a:t>
            </a:r>
          </a:p>
          <a:p>
            <a:pPr marL="0" lvl="0" indent="0" algn="l" rtl="0">
              <a:spcBef>
                <a:spcPts val="0"/>
              </a:spcBef>
              <a:spcAft>
                <a:spcPts val="0"/>
              </a:spcAft>
              <a:buNone/>
            </a:pPr>
            <a:r>
              <a:rPr lang="en-US" noProof="0" dirty="0"/>
              <a:t>if left parenthesis count equals </a:t>
            </a:r>
            <a:r>
              <a:rPr lang="en-US" noProof="0" dirty="0" err="1"/>
              <a:t>equals</a:t>
            </a:r>
            <a:r>
              <a:rPr lang="en-US" noProof="0" dirty="0"/>
              <a:t> 1 right parenthesis signal left parenthesis empty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remove left parenthesis int asterisk item right parenthesis left brace</a:t>
            </a:r>
          </a:p>
          <a:p>
            <a:pPr marL="0" lvl="0" indent="0" algn="l" rtl="0">
              <a:spcBef>
                <a:spcPts val="0"/>
              </a:spcBef>
              <a:spcAft>
                <a:spcPts val="0"/>
              </a:spcAft>
              <a:buNone/>
            </a:pPr>
            <a:r>
              <a:rPr lang="en-US" noProof="0" dirty="0"/>
              <a:t>if left parenthesis count equals </a:t>
            </a:r>
            <a:r>
              <a:rPr lang="en-US" noProof="0" dirty="0" err="1"/>
              <a:t>equals</a:t>
            </a:r>
            <a:r>
              <a:rPr lang="en-US" noProof="0" dirty="0"/>
              <a:t> 0 right parenthesis wait left parenthesis empty right parenthesis semicolon</a:t>
            </a:r>
          </a:p>
          <a:p>
            <a:pPr marL="0" lvl="0" indent="0" algn="l" rtl="0">
              <a:spcBef>
                <a:spcPts val="0"/>
              </a:spcBef>
              <a:spcAft>
                <a:spcPts val="0"/>
              </a:spcAft>
              <a:buNone/>
            </a:pPr>
            <a:r>
              <a:rPr lang="en-US" noProof="0" dirty="0"/>
              <a:t>asterisk item equals remove underscore item left parenthesis right parenthesis semicolon</a:t>
            </a:r>
          </a:p>
          <a:p>
            <a:pPr marL="0" lvl="0" indent="0" algn="l" rtl="0">
              <a:spcBef>
                <a:spcPts val="0"/>
              </a:spcBef>
              <a:spcAft>
                <a:spcPts val="0"/>
              </a:spcAft>
              <a:buNone/>
            </a:pPr>
            <a:r>
              <a:rPr lang="en-US" noProof="0" dirty="0"/>
              <a:t>count minus </a:t>
            </a:r>
            <a:r>
              <a:rPr lang="en-US" noProof="0" dirty="0" err="1"/>
              <a:t>minus</a:t>
            </a:r>
            <a:endParaRPr lang="en-US" noProof="0" dirty="0"/>
          </a:p>
          <a:p>
            <a:pPr marL="0" lvl="0" indent="0" algn="l" rtl="0">
              <a:spcBef>
                <a:spcPts val="0"/>
              </a:spcBef>
              <a:spcAft>
                <a:spcPts val="0"/>
              </a:spcAft>
              <a:buNone/>
            </a:pPr>
            <a:r>
              <a:rPr lang="en-US" noProof="0" dirty="0"/>
              <a:t>if left parenthesis count equals </a:t>
            </a:r>
            <a:r>
              <a:rPr lang="en-US" noProof="0" dirty="0" err="1"/>
              <a:t>equals</a:t>
            </a:r>
            <a:r>
              <a:rPr lang="en-US" noProof="0" dirty="0"/>
              <a:t> N minus 1 right parenthesis signal left parenthesis full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producer left parenthesis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a:t>item equals produce underscore item left parenthesis right parenthesis semicolon</a:t>
            </a:r>
          </a:p>
          <a:p>
            <a:pPr marL="0" lvl="0" indent="0" algn="l" rtl="0">
              <a:spcBef>
                <a:spcPts val="0"/>
              </a:spcBef>
              <a:spcAft>
                <a:spcPts val="0"/>
              </a:spcAft>
              <a:buNone/>
            </a:pPr>
            <a:r>
              <a:rPr lang="en-US" noProof="0" dirty="0" err="1"/>
              <a:t>ProdCons</a:t>
            </a:r>
            <a:r>
              <a:rPr lang="en-US" noProof="0" dirty="0"/>
              <a:t> dot enter left parenthesis item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consumer left parenthesis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err="1"/>
              <a:t>ProdCons</a:t>
            </a:r>
            <a:r>
              <a:rPr lang="en-US" noProof="0" dirty="0"/>
              <a:t> dot remove left parenthesis ampersand item right parenthesis semicolon</a:t>
            </a:r>
          </a:p>
          <a:p>
            <a:pPr marL="0" lvl="0" indent="0" algn="l" rtl="0">
              <a:spcBef>
                <a:spcPts val="0"/>
              </a:spcBef>
              <a:spcAft>
                <a:spcPts val="0"/>
              </a:spcAft>
              <a:buNone/>
            </a:pPr>
            <a:r>
              <a:rPr lang="en-US" noProof="0" dirty="0"/>
              <a:t>consume underscore item left parenthesis item right parenthesis semicolon</a:t>
            </a:r>
          </a:p>
          <a:p>
            <a:pPr marL="0" lvl="0" indent="0" algn="l" rtl="0">
              <a:spcBef>
                <a:spcPts val="0"/>
              </a:spcBef>
              <a:spcAft>
                <a:spcPts val="0"/>
              </a:spcAft>
              <a:buNone/>
            </a:pPr>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4665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access to enter and remove is serialized by the monitor.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424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A5381458-E1B8-5A6C-D529-C786D089F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2B7458-E2D8-48BA-8A36-E29C9C9CDEA1}"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8435" name="Rectangle 2">
            <a:extLst>
              <a:ext uri="{FF2B5EF4-FFF2-40B4-BE49-F238E27FC236}">
                <a16:creationId xmlns:a16="http://schemas.microsoft.com/office/drawing/2014/main" id="{7A620A20-DBD6-4C08-42CC-2CEA78310D6A}"/>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4A2B0C16-4826-4BDE-7D36-211096A28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wait suspends caller on a condition variable right arrow motor state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5483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signal wakes up one waiter on a condition variable. Right arrow monitor state question mark right arrow lost wakeups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1856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 </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monitors make parallel programming much easier right arrow do we need more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19234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5DAE409F-882C-A3FD-7240-BB325C215886}"/>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6ECA1903-5A1F-DD56-6A5E-40156D70DA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6DAADD5-2419-355E-71DC-D4D4A004CB2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AD1EC066-708E-EB8F-B79E-E7E92C43EC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2975255-D9A3-0092-E3A9-2E73187C25E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41A72CAB-215C-95C3-9113-81693705BD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2611F3E-A591-BC45-725F-E302729F72CB}"/>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7F15BABD-279B-3109-9B8F-C6641FB55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8AF4EA26-69E1-814C-0336-A211B4A877D1}"/>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512654A4-450B-6751-316B-4217A744E9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B433865B-8A36-D3BB-4F58-6332DA57D99F}"/>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F0FCC2BA-C56B-F625-4B24-F8ADF94CBA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AB13016-FC3C-936B-0B0E-C5EF5E0AE153}"/>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902BDF74-3345-8F1B-CB5B-5D5AAEBF86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1988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0641081-3132-B298-FD9E-C348FBC238B5}"/>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72EE9C4E-5E55-50F1-4AC6-7F47FABACE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509F5BE-C585-77A7-4B32-BA97C1D45CE7}"/>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A277C45D-350D-6990-2389-FB2126A9BD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FDEEF71A-CFE1-6410-F234-E923FFA1FDCD}"/>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C162F672-3E28-5D6E-FBD3-2BC8FB0BBE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8319B04-15C8-BCD7-FF12-75DAEB87E100}"/>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A60911AA-83A7-E2C4-4384-B753001E06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7DDB7E12-9DED-9B16-1214-4AE9050A1B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D5920145-AF72-3633-FA2D-B4291ACBA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26BAD15-BBA7-9CB6-F033-B14C4B7A3D5D}"/>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660D70F7-4EAE-F510-D028-204987575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6B532435-7152-0CDB-9F9F-1DA78762922E}"/>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48E62968-73D8-03C3-E945-6CABF4A1EC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9C04B62D-DD3D-56E9-F341-A5CA0A5F1D63}"/>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F764010A-9BA6-B028-1632-4E57241333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B682C834-BD89-B15F-3ADB-2BD33658E2B9}"/>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073F4FE4-3D92-C5CF-9814-ED3FD1B70D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CDAF89D8-6FF1-6788-0BDA-A896C2EE3252}"/>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8EF7328F-E717-8DC4-6D8B-39E381E340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4634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62F49DE-0C41-4EFE-38D9-9F460CCC8229}"/>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DF9B0C33-3632-F650-281B-18626AF46D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3300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http://astronomyonline.org/SolarSystem/Images/Mars/SpiritOpportunity.jpg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8263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http://astronomyonline.org/SolarSystem/Images/Mars/SpiritOpportunity.jpg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8741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231A-A339-9FF2-EF5A-3C03D4540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AE2D3-0094-0244-5862-CBD3A36D62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45A64-0934-21C9-E387-983300C5D42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a:t>
            </a:r>
            <a:r>
              <a:rPr lang="en-US" noProof="0" dirty="0" err="1"/>
              <a:t>MathType</a:t>
            </a:r>
            <a:r>
              <a:rPr lang="en-US" noProof="0"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noProof="0" dirty="0"/>
          </a:p>
        </p:txBody>
      </p:sp>
      <p:sp>
        <p:nvSpPr>
          <p:cNvPr id="4" name="Slide Number Placeholder 3">
            <a:extLst>
              <a:ext uri="{FF2B5EF4-FFF2-40B4-BE49-F238E27FC236}">
                <a16:creationId xmlns:a16="http://schemas.microsoft.com/office/drawing/2014/main" id="{1F2E372A-A108-428A-9545-31419F5CBA2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150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horizontal direction represents time. The image consists of two parts labeled Process "A" and Process B. A straight horizontal line labeled Process "A" has a horizontal rectangular block placed on it nearly at the center. An arrow "A" enters the critical region points to the left end of the block. Another arrow labeled "A" leaves the critical region points to the right end of the block. A straight horizontal line labeled Process B has a horizontal rectangular block placed on it exactly at the point where the rectangular block of Process "A" ends. An arrow labeled B enters the critical region points to the left end of the block. Another arrow labeled B leaves the critical region points to the right end of the block. There are four time intervals labeled T1, T2, T3, and T4 from left to right. The T1 time cycle is marked from where A enters the critical region, enters process B, and exits. The T2 time cycle is marked from where the Process "A" block, attempts to enter process B, and exits. The T3 time cycle is marked from where "A" leaves the critical region, enters process B. The T4 time cycle is marked from process A end of the line enters B where B leaves the critical region. The area between T2 and T3 is labeled B attempts to enter the critical region, line of Process B at this point is a dotted line and marked as B blocked.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834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0396503-3D63-62E0-49B0-DD970C6E22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E73AAF0-0ED9-46A6-A49D-1EB3E4C938C5}"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8675" name="Rectangle 2">
            <a:extLst>
              <a:ext uri="{FF2B5EF4-FFF2-40B4-BE49-F238E27FC236}">
                <a16:creationId xmlns:a16="http://schemas.microsoft.com/office/drawing/2014/main" id="{B50521F5-B431-3ABE-D4D9-1ADCFEE2BB8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44103B8E-CC75-DC18-BB1D-85D7AEE460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09F3FE6-6E6D-9173-64C0-8338E8B8A7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425BE5-167F-43D8-8FF0-FCDF7686CE33}"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1757CB38-6DE6-55E2-8921-2CC1FC68B3E6}"/>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9F02C0AF-4E24-26EA-0A78-4A3BCD9F4A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9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1538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15387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1538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11120967"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4752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00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398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3983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54864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54864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5486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5486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5560484"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ED87805-6083-062F-C1D3-E1EF70DBE0F5}"/>
              </a:ext>
            </a:extLst>
          </p:cNvPr>
          <p:cNvSpPr>
            <a:spLocks noGrp="1"/>
          </p:cNvSpPr>
          <p:nvPr>
            <p:ph sz="quarter" idx="21"/>
          </p:nvPr>
        </p:nvSpPr>
        <p:spPr>
          <a:xfrm>
            <a:off x="6350000" y="1555750"/>
            <a:ext cx="5367867" cy="56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6E7D8FB0-9818-65B8-1F68-BC3E2266EB16}"/>
              </a:ext>
            </a:extLst>
          </p:cNvPr>
          <p:cNvSpPr>
            <a:spLocks noGrp="1"/>
          </p:cNvSpPr>
          <p:nvPr>
            <p:ph sz="quarter" idx="22"/>
          </p:nvPr>
        </p:nvSpPr>
        <p:spPr>
          <a:xfrm>
            <a:off x="6350000" y="2359025"/>
            <a:ext cx="5367867"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3AC8189-8F1C-1717-8B9F-8F8055A5A2AF}"/>
              </a:ext>
            </a:extLst>
          </p:cNvPr>
          <p:cNvSpPr>
            <a:spLocks noGrp="1"/>
          </p:cNvSpPr>
          <p:nvPr>
            <p:ph sz="quarter" idx="23"/>
          </p:nvPr>
        </p:nvSpPr>
        <p:spPr>
          <a:xfrm>
            <a:off x="6350000" y="3313113"/>
            <a:ext cx="5232400"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EBEC6865-92A6-B4F1-68BC-B0FE4BC914CC}"/>
              </a:ext>
            </a:extLst>
          </p:cNvPr>
          <p:cNvSpPr>
            <a:spLocks noGrp="1"/>
          </p:cNvSpPr>
          <p:nvPr>
            <p:ph sz="quarter" idx="24"/>
          </p:nvPr>
        </p:nvSpPr>
        <p:spPr>
          <a:xfrm>
            <a:off x="6350000" y="4267201"/>
            <a:ext cx="5232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7EEA58C5-455D-9015-8F1D-CEA08C0DA5E1}"/>
              </a:ext>
            </a:extLst>
          </p:cNvPr>
          <p:cNvSpPr>
            <a:spLocks noGrp="1"/>
          </p:cNvSpPr>
          <p:nvPr>
            <p:ph sz="quarter" idx="25"/>
          </p:nvPr>
        </p:nvSpPr>
        <p:spPr>
          <a:xfrm>
            <a:off x="6350000" y="5302251"/>
            <a:ext cx="5232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1796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26.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27.xml"/><Relationship Id="rId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5.xml"/><Relationship Id="rId1" Type="http://schemas.openxmlformats.org/officeDocument/2006/relationships/slideLayout" Target="../slideLayouts/slideLayout28.xml"/><Relationship Id="rId4" Type="http://schemas.openxmlformats.org/officeDocument/2006/relationships/image" Target="../media/image3.jpe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6.xml"/><Relationship Id="rId1" Type="http://schemas.openxmlformats.org/officeDocument/2006/relationships/slideLayout" Target="../slideLayouts/slideLayout29.xml"/><Relationship Id="rId4" Type="http://schemas.openxmlformats.org/officeDocument/2006/relationships/image" Target="../media/image3.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7.xml"/><Relationship Id="rId1" Type="http://schemas.openxmlformats.org/officeDocument/2006/relationships/slideLayout" Target="../slideLayouts/slideLayout30.xml"/><Relationship Id="rId4" Type="http://schemas.openxmlformats.org/officeDocument/2006/relationships/image" Target="../media/image3.jpe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8.xml"/><Relationship Id="rId1" Type="http://schemas.openxmlformats.org/officeDocument/2006/relationships/slideLayout" Target="../slideLayouts/slideLayout31.xml"/><Relationship Id="rId4" Type="http://schemas.openxmlformats.org/officeDocument/2006/relationships/image" Target="../media/image3.jpe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9.xml"/><Relationship Id="rId1" Type="http://schemas.openxmlformats.org/officeDocument/2006/relationships/slideLayout" Target="../slideLayouts/slideLayout32.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0.xml"/><Relationship Id="rId1" Type="http://schemas.openxmlformats.org/officeDocument/2006/relationships/slideLayout" Target="../slideLayouts/slideLayout33.xml"/><Relationship Id="rId4" Type="http://schemas.openxmlformats.org/officeDocument/2006/relationships/image" Target="../media/image3.jpe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1.xml"/><Relationship Id="rId1" Type="http://schemas.openxmlformats.org/officeDocument/2006/relationships/slideLayout" Target="../slideLayouts/slideLayout34.xml"/><Relationship Id="rId4" Type="http://schemas.openxmlformats.org/officeDocument/2006/relationships/image" Target="../media/image3.jpe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2.xml"/><Relationship Id="rId1" Type="http://schemas.openxmlformats.org/officeDocument/2006/relationships/slideLayout" Target="../slideLayouts/slideLayout35.xml"/><Relationship Id="rId4" Type="http://schemas.openxmlformats.org/officeDocument/2006/relationships/image" Target="../media/image3.jpe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3.xml"/><Relationship Id="rId1" Type="http://schemas.openxmlformats.org/officeDocument/2006/relationships/slideLayout" Target="../slideLayouts/slideLayout36.xml"/><Relationship Id="rId4" Type="http://schemas.openxmlformats.org/officeDocument/2006/relationships/image" Target="../media/image3.jpe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4.xml"/><Relationship Id="rId1" Type="http://schemas.openxmlformats.org/officeDocument/2006/relationships/slideLayout" Target="../slideLayouts/slideLayout37.xml"/><Relationship Id="rId4" Type="http://schemas.openxmlformats.org/officeDocument/2006/relationships/image" Target="../media/image3.jpe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5.xml"/><Relationship Id="rId1" Type="http://schemas.openxmlformats.org/officeDocument/2006/relationships/slideLayout" Target="../slideLayouts/slideLayout38.xml"/><Relationship Id="rId4" Type="http://schemas.openxmlformats.org/officeDocument/2006/relationships/image" Target="../media/image3.jpe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6.xml"/><Relationship Id="rId1" Type="http://schemas.openxmlformats.org/officeDocument/2006/relationships/slideLayout" Target="../slideLayouts/slideLayout39.xml"/><Relationship Id="rId4" Type="http://schemas.openxmlformats.org/officeDocument/2006/relationships/image" Target="../media/image3.jpe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7.xml"/><Relationship Id="rId1" Type="http://schemas.openxmlformats.org/officeDocument/2006/relationships/slideLayout" Target="../slideLayouts/slideLayout40.xml"/><Relationship Id="rId4" Type="http://schemas.openxmlformats.org/officeDocument/2006/relationships/image" Target="../media/image3.jpe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8.xml"/><Relationship Id="rId1" Type="http://schemas.openxmlformats.org/officeDocument/2006/relationships/slideLayout" Target="../slideLayouts/slideLayout41.xml"/><Relationship Id="rId4" Type="http://schemas.openxmlformats.org/officeDocument/2006/relationships/image" Target="../media/image3.jpe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9.xml"/><Relationship Id="rId1" Type="http://schemas.openxmlformats.org/officeDocument/2006/relationships/slideLayout" Target="../slideLayouts/slideLayout42.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0.xml"/><Relationship Id="rId1" Type="http://schemas.openxmlformats.org/officeDocument/2006/relationships/slideLayout" Target="../slideLayouts/slideLayout43.xml"/><Relationship Id="rId4" Type="http://schemas.openxmlformats.org/officeDocument/2006/relationships/image" Target="../media/image3.jpe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1.xml"/><Relationship Id="rId1" Type="http://schemas.openxmlformats.org/officeDocument/2006/relationships/slideLayout" Target="../slideLayouts/slideLayout44.xml"/><Relationship Id="rId4" Type="http://schemas.openxmlformats.org/officeDocument/2006/relationships/image" Target="../media/image3.jpe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2.xml"/><Relationship Id="rId1" Type="http://schemas.openxmlformats.org/officeDocument/2006/relationships/slideLayout" Target="../slideLayouts/slideLayout45.xml"/><Relationship Id="rId4" Type="http://schemas.openxmlformats.org/officeDocument/2006/relationships/image" Target="../media/image3.jpe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3.xml"/><Relationship Id="rId1" Type="http://schemas.openxmlformats.org/officeDocument/2006/relationships/slideLayout" Target="../slideLayouts/slideLayout46.xml"/><Relationship Id="rId4" Type="http://schemas.openxmlformats.org/officeDocument/2006/relationships/image" Target="../media/image3.jpe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4.xml"/><Relationship Id="rId1" Type="http://schemas.openxmlformats.org/officeDocument/2006/relationships/slideLayout" Target="../slideLayouts/slideLayout47.xml"/><Relationship Id="rId4" Type="http://schemas.openxmlformats.org/officeDocument/2006/relationships/image" Target="../media/image3.jpe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5.xml"/><Relationship Id="rId1" Type="http://schemas.openxmlformats.org/officeDocument/2006/relationships/slideLayout" Target="../slideLayouts/slideLayout48.xml"/><Relationship Id="rId4" Type="http://schemas.openxmlformats.org/officeDocument/2006/relationships/image" Target="../media/image3.jpeg"/></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6.xml"/><Relationship Id="rId1" Type="http://schemas.openxmlformats.org/officeDocument/2006/relationships/slideLayout" Target="../slideLayouts/slideLayout49.xml"/><Relationship Id="rId4" Type="http://schemas.openxmlformats.org/officeDocument/2006/relationships/image" Target="../media/image3.jpe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7.xml"/><Relationship Id="rId1" Type="http://schemas.openxmlformats.org/officeDocument/2006/relationships/slideLayout" Target="../slideLayouts/slideLayout50.xml"/><Relationship Id="rId4" Type="http://schemas.openxmlformats.org/officeDocument/2006/relationships/image" Target="../media/image3.jpe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8.xml"/><Relationship Id="rId1" Type="http://schemas.openxmlformats.org/officeDocument/2006/relationships/slideLayout" Target="../slideLayouts/slideLayout51.xml"/><Relationship Id="rId4" Type="http://schemas.openxmlformats.org/officeDocument/2006/relationships/image" Target="../media/image3.jpeg"/></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9.xml"/><Relationship Id="rId1" Type="http://schemas.openxmlformats.org/officeDocument/2006/relationships/slideLayout" Target="../slideLayouts/slideLayout52.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0.xml"/><Relationship Id="rId1" Type="http://schemas.openxmlformats.org/officeDocument/2006/relationships/slideLayout" Target="../slideLayouts/slideLayout53.xml"/><Relationship Id="rId4" Type="http://schemas.openxmlformats.org/officeDocument/2006/relationships/image" Target="../media/image3.jpe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1.xml"/><Relationship Id="rId1" Type="http://schemas.openxmlformats.org/officeDocument/2006/relationships/slideLayout" Target="../slideLayouts/slideLayout54.xml"/><Relationship Id="rId4" Type="http://schemas.openxmlformats.org/officeDocument/2006/relationships/image" Target="../media/image3.jpeg"/></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2.xml"/><Relationship Id="rId1" Type="http://schemas.openxmlformats.org/officeDocument/2006/relationships/slideLayout" Target="../slideLayouts/slideLayout55.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1E346AA-0D3D-2A74-4CA0-2A57B897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746E4FB-29CD-9F20-7012-4A82630478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D47A0E51-9DC1-2B65-3441-91CFC39492A9}"/>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B3F292C-4593-FE1F-1FF4-B91A0AB08C73}"/>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8515A103-486B-1C76-7609-7CA1DD80288D}"/>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8411D21-6CF9-F9B3-0F2F-2F9E0F228D72}"/>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01E0A442-4FDC-D30E-B80C-1B6B72FEFC96}"/>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A577F1D4-FF83-8612-8334-5BE3CA195097}"/>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7.</a:t>
            </a:r>
            <a:fld id="{3258DDAA-49D6-4509-841E-8B4FA2DBC01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6A99771-9E1E-3FED-8BCC-EA1619B30C7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E600CD84-1D90-6395-F9B3-673FF426D9F2}"/>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58D14BE4-9738-D76C-FA37-BA43642F6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1E346AA-0D3D-2A74-4CA0-2A57B897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746E4FB-29CD-9F20-7012-4A82630478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D47A0E51-9DC1-2B65-3441-91CFC39492A9}"/>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B3F292C-4593-FE1F-1FF4-B91A0AB08C73}"/>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8515A103-486B-1C76-7609-7CA1DD80288D}"/>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8411D21-6CF9-F9B3-0F2F-2F9E0F228D72}"/>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01E0A442-4FDC-D30E-B80C-1B6B72FEFC96}"/>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A577F1D4-FF83-8612-8334-5BE3CA195097}"/>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7.</a:t>
            </a:r>
            <a:fld id="{3258DDAA-49D6-4509-841E-8B4FA2DBC01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6A99771-9E1E-3FED-8BCC-EA1619B30C7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E600CD84-1D90-6395-F9B3-673FF426D9F2}"/>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58D14BE4-9738-D76C-FA37-BA43642F6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1E346AA-0D3D-2A74-4CA0-2A57B897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D746E4FB-29CD-9F20-7012-4A82630478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D47A0E51-9DC1-2B65-3441-91CFC39492A9}"/>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B3F292C-4593-FE1F-1FF4-B91A0AB08C73}"/>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8515A103-486B-1C76-7609-7CA1DD80288D}"/>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8411D21-6CF9-F9B3-0F2F-2F9E0F228D72}"/>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01E0A442-4FDC-D30E-B80C-1B6B72FEFC96}"/>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A577F1D4-FF83-8612-8334-5BE3CA195097}"/>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7.</a:t>
            </a:r>
            <a:fld id="{3258DDAA-49D6-4509-841E-8B4FA2DBC01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6A99771-9E1E-3FED-8BCC-EA1619B30C7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E600CD84-1D90-6395-F9B3-673FF426D9F2}"/>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58D14BE4-9738-D76C-FA37-BA43642F6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2" name="Content Placeholder 7">
            <a:extLst>
              <a:ext uri="{FF2B5EF4-FFF2-40B4-BE49-F238E27FC236}">
                <a16:creationId xmlns:a16="http://schemas.microsoft.com/office/drawing/2014/main" id="{C5003545-76E5-B1F9-AC9C-6E06751672BB}"/>
              </a:ext>
            </a:extLst>
          </p:cNvPr>
          <p:cNvSpPr txBox="1">
            <a:spLocks/>
          </p:cNvSpPr>
          <p:nvPr userDrawn="1"/>
        </p:nvSpPr>
        <p:spPr>
          <a:xfrm>
            <a:off x="5091222"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pic>
        <p:nvPicPr>
          <p:cNvPr id="3" name="Picture 2">
            <a:extLst>
              <a:ext uri="{FF2B5EF4-FFF2-40B4-BE49-F238E27FC236}">
                <a16:creationId xmlns:a16="http://schemas.microsoft.com/office/drawing/2014/main" id="{1E3E558B-3EF0-EC50-6971-7A026759E3AF}"/>
              </a:ext>
            </a:extLst>
          </p:cNvPr>
          <p:cNvPicPr>
            <a:picLocks noChangeAspect="1"/>
          </p:cNvPicPr>
          <p:nvPr userDrawn="1"/>
        </p:nvPicPr>
        <p:blipFill>
          <a:blip r:embed="rId16"/>
          <a:stretch>
            <a:fillRect/>
          </a:stretch>
        </p:blipFill>
        <p:spPr>
          <a:xfrm>
            <a:off x="564371" y="6403680"/>
            <a:ext cx="986560" cy="310866"/>
          </a:xfrm>
          <a:prstGeom prst="rect">
            <a:avLst/>
          </a:prstGeom>
        </p:spPr>
      </p:pic>
    </p:spTree>
  </p:cSld>
  <p:clrMap bg1="lt1" tx1="dk1" bg2="dk2" tx2="lt2" accent1="accent1" accent2="accent2" accent3="accent3" accent4="accent4" accent5="accent5" accent6="accent6" hlink="hlink" folHlink="folHlink"/>
  <p:sldLayoutIdLst>
    <p:sldLayoutId id="2147484356" r:id="rId1"/>
    <p:sldLayoutId id="2147483683" r:id="rId2"/>
    <p:sldLayoutId id="2147483650" r:id="rId3"/>
    <p:sldLayoutId id="2147483682" r:id="rId4"/>
    <p:sldLayoutId id="2147483684" r:id="rId5"/>
    <p:sldLayoutId id="2147483680" r:id="rId6"/>
    <p:sldLayoutId id="2147483676" r:id="rId7"/>
    <p:sldLayoutId id="2147483677" r:id="rId8"/>
    <p:sldLayoutId id="2147483678" r:id="rId9"/>
    <p:sldLayoutId id="2147483679" r:id="rId10"/>
    <p:sldLayoutId id="2147483671" r:id="rId11"/>
    <p:sldLayoutId id="2147483673" r:id="rId12"/>
    <p:sldLayoutId id="2147483670"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0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0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0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0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226CE3C-A175-8304-951D-BE795FF3B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D43198F-4418-5C83-F6F1-BF50B36D99FA}"/>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C379E40-3F46-4507-4D9F-5B8971961AA8}"/>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518790C-A309-873B-BC9F-8BEF2EE2C11A}"/>
              </a:ext>
            </a:extLst>
          </p:cNvPr>
          <p:cNvSpPr>
            <a:spLocks noChangeArrowheads="1"/>
          </p:cNvSpPr>
          <p:nvPr/>
        </p:nvSpPr>
        <p:spPr bwMode="auto">
          <a:xfrm>
            <a:off x="0" y="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D4E04828-FE2A-B95A-B0C5-4F95A60682A4}"/>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E6714A33-1146-2122-054D-6EB16AD74AE4}"/>
              </a:ext>
            </a:extLst>
          </p:cNvPr>
          <p:cNvSpPr>
            <a:spLocks noChangeArrowheads="1"/>
          </p:cNvSpPr>
          <p:nvPr/>
        </p:nvSpPr>
        <p:spPr bwMode="auto">
          <a:xfrm>
            <a:off x="0" y="2286000"/>
            <a:ext cx="3048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15690090-0C0E-2AD8-5C14-E57B87568F0C}"/>
              </a:ext>
            </a:extLst>
          </p:cNvPr>
          <p:cNvSpPr>
            <a:spLocks noChangeArrowheads="1"/>
          </p:cNvSpPr>
          <p:nvPr/>
        </p:nvSpPr>
        <p:spPr bwMode="auto">
          <a:xfrm>
            <a:off x="0" y="4572000"/>
            <a:ext cx="3048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DBEF52E6-B760-769D-269A-5DFA86F5639D}"/>
              </a:ext>
            </a:extLst>
          </p:cNvPr>
          <p:cNvSpPr txBox="1">
            <a:spLocks noChangeArrowheads="1"/>
          </p:cNvSpPr>
          <p:nvPr/>
        </p:nvSpPr>
        <p:spPr bwMode="auto">
          <a:xfrm>
            <a:off x="5674785" y="6613526"/>
            <a:ext cx="596900" cy="246063"/>
          </a:xfrm>
          <a:prstGeom prst="rect">
            <a:avLst/>
          </a:prstGeom>
          <a:noFill/>
          <a:ln>
            <a:noFill/>
          </a:ln>
        </p:spPr>
        <p:txBody>
          <a:bodyPr wrap="squar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6.</a:t>
            </a:r>
            <a:fld id="{04CB4C7D-5D04-4B04-8A3F-F6660B2257F1}"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24DC4BE0-0BF5-8777-7911-E49049A572FC}"/>
              </a:ext>
            </a:extLst>
          </p:cNvPr>
          <p:cNvSpPr txBox="1">
            <a:spLocks noChangeArrowheads="1"/>
          </p:cNvSpPr>
          <p:nvPr/>
        </p:nvSpPr>
        <p:spPr bwMode="auto">
          <a:xfrm>
            <a:off x="8652933" y="6588126"/>
            <a:ext cx="36173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0A43942-30F4-91C2-4AB8-90F5C3A38FFE}"/>
              </a:ext>
            </a:extLst>
          </p:cNvPr>
          <p:cNvSpPr txBox="1">
            <a:spLocks noChangeArrowheads="1"/>
          </p:cNvSpPr>
          <p:nvPr/>
        </p:nvSpPr>
        <p:spPr bwMode="auto">
          <a:xfrm>
            <a:off x="247651" y="6621463"/>
            <a:ext cx="364066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25F85E2D-7A47-C02C-7A93-2C96B4CFD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7AABAA9-34E6-3974-FE1D-C5F42F0F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3C4A025-014C-CFB3-F0B7-E307213B2782}"/>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619594D-8931-FD59-79FC-EB367CC08596}"/>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F8ACCCF-59F6-F26C-F759-500EA8BD11CD}"/>
              </a:ext>
            </a:extLst>
          </p:cNvPr>
          <p:cNvSpPr>
            <a:spLocks noChangeArrowheads="1"/>
          </p:cNvSpPr>
          <p:nvPr/>
        </p:nvSpPr>
        <p:spPr bwMode="auto">
          <a:xfrm>
            <a:off x="0" y="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34E95C14-CB57-22C0-8902-A4F41AB46A26}"/>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78A6C118-2199-A30C-DE5D-7BFAD6E95492}"/>
              </a:ext>
            </a:extLst>
          </p:cNvPr>
          <p:cNvSpPr>
            <a:spLocks noChangeArrowheads="1"/>
          </p:cNvSpPr>
          <p:nvPr/>
        </p:nvSpPr>
        <p:spPr bwMode="auto">
          <a:xfrm>
            <a:off x="0" y="2286000"/>
            <a:ext cx="3048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CDDDC09E-5E58-C5FE-B078-4D6BD8958E0D}"/>
              </a:ext>
            </a:extLst>
          </p:cNvPr>
          <p:cNvSpPr>
            <a:spLocks noChangeArrowheads="1"/>
          </p:cNvSpPr>
          <p:nvPr/>
        </p:nvSpPr>
        <p:spPr bwMode="auto">
          <a:xfrm>
            <a:off x="0" y="4572000"/>
            <a:ext cx="3048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3" name="Text Box 9">
            <a:extLst>
              <a:ext uri="{FF2B5EF4-FFF2-40B4-BE49-F238E27FC236}">
                <a16:creationId xmlns:a16="http://schemas.microsoft.com/office/drawing/2014/main" id="{5826C95C-3ED3-9747-4CEC-0D2B4CD5C8DC}"/>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3.</a:t>
            </a:r>
            <a:fld id="{6C3B7EE3-3FBF-4A5C-B0DE-B80BB3876DA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BFCCEBCF-FA80-337D-EC6E-54FAE522764F}"/>
              </a:ext>
            </a:extLst>
          </p:cNvPr>
          <p:cNvSpPr txBox="1">
            <a:spLocks noChangeArrowheads="1"/>
          </p:cNvSpPr>
          <p:nvPr/>
        </p:nvSpPr>
        <p:spPr bwMode="auto">
          <a:xfrm>
            <a:off x="8574618" y="6613526"/>
            <a:ext cx="3617383"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63104028-C76D-E55E-3852-3C417FF6A2B0}"/>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353DE958-E190-21AE-7E7A-FDC45813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075" y="223998"/>
            <a:ext cx="11114987"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075" y="1010980"/>
            <a:ext cx="11114987" cy="344128"/>
          </a:xfrm>
        </p:spPr>
        <p:txBody>
          <a:bodyPr wrap="square" lIns="0" tIns="18000" rIns="0" bIns="18000" anchor="ctr" anchorCtr="0">
            <a:spAutoFit/>
          </a:bodyPr>
          <a:lstStyle/>
          <a:p>
            <a:r>
              <a:rPr lang="en-US" noProof="0" dirty="0"/>
              <a:t>Fifth Edition</a:t>
            </a:r>
          </a:p>
        </p:txBody>
      </p:sp>
      <p:pic>
        <p:nvPicPr>
          <p:cNvPr id="10" name="Picture 9" descr="Front Cover: Modern Operating Systems Fifth edition by Tanenbaum and Bos">
            <a:extLst>
              <a:ext uri="{FF2B5EF4-FFF2-40B4-BE49-F238E27FC236}">
                <a16:creationId xmlns:a16="http://schemas.microsoft.com/office/drawing/2014/main" id="{F8166969-BD48-7360-2634-A679935938C4}"/>
              </a:ext>
            </a:extLst>
          </p:cNvPr>
          <p:cNvPicPr>
            <a:picLocks noChangeAspect="1"/>
          </p:cNvPicPr>
          <p:nvPr/>
        </p:nvPicPr>
        <p:blipFill>
          <a:blip r:embed="rId3"/>
          <a:stretch>
            <a:fillRect/>
          </a:stretch>
        </p:blipFill>
        <p:spPr>
          <a:xfrm>
            <a:off x="587541" y="1583102"/>
            <a:ext cx="3606577" cy="4664505"/>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12789" y="2704436"/>
            <a:ext cx="1725283" cy="498016"/>
          </a:xfrm>
        </p:spPr>
        <p:txBody>
          <a:bodyPr wrap="square" lIns="0" tIns="18000" rIns="0" bIns="18000" anchor="ctr" anchorCtr="0">
            <a:spAutoFit/>
          </a:bodyPr>
          <a:lstStyle/>
          <a:p>
            <a:pPr indent="-101600"/>
            <a:r>
              <a:rPr lang="en-US" noProof="0"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12789" y="3385374"/>
            <a:ext cx="3036499" cy="1052014"/>
          </a:xfrm>
        </p:spPr>
        <p:txBody>
          <a:bodyPr wrap="square" lIns="0" tIns="18000" rIns="0" bIns="18000" anchor="ctr" anchorCtr="0">
            <a:spAutoFit/>
          </a:bodyPr>
          <a:lstStyle/>
          <a:p>
            <a:pPr indent="-101600"/>
            <a:r>
              <a:rPr lang="en-US" noProof="0" dirty="0"/>
              <a:t> Synchronization and Inter-Process Communication</a:t>
            </a:r>
          </a:p>
        </p:txBody>
      </p:sp>
      <p:pic>
        <p:nvPicPr>
          <p:cNvPr id="32" name="Picture 31" descr="Pearson Logo">
            <a:extLst>
              <a:ext uri="{FF2B5EF4-FFF2-40B4-BE49-F238E27FC236}">
                <a16:creationId xmlns:a16="http://schemas.microsoft.com/office/drawing/2014/main" id="{BD06D334-E8C7-AD53-8A77-66D6226E58B6}"/>
              </a:ext>
            </a:extLst>
          </p:cNvPr>
          <p:cNvPicPr>
            <a:picLocks noChangeAspect="1"/>
          </p:cNvPicPr>
          <p:nvPr/>
        </p:nvPicPr>
        <p:blipFill>
          <a:blip r:embed="rId4"/>
          <a:stretch>
            <a:fillRect/>
          </a:stretch>
        </p:blipFill>
        <p:spPr>
          <a:xfrm>
            <a:off x="564371" y="6403680"/>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91222" y="6467655"/>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202726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5FF0F-5391-D383-7430-5A2A450FE7A8}"/>
              </a:ext>
            </a:extLst>
          </p:cNvPr>
          <p:cNvSpPr/>
          <p:nvPr/>
        </p:nvSpPr>
        <p:spPr bwMode="auto">
          <a:xfrm>
            <a:off x="3206751" y="1704976"/>
            <a:ext cx="3889375" cy="9620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a:extLst>
              <a:ext uri="{FF2B5EF4-FFF2-40B4-BE49-F238E27FC236}">
                <a16:creationId xmlns:a16="http://schemas.microsoft.com/office/drawing/2014/main" id="{14246C9F-0B5F-6206-DAD8-BB8E0A3476EE}"/>
              </a:ext>
            </a:extLst>
          </p:cNvPr>
          <p:cNvSpPr/>
          <p:nvPr/>
        </p:nvSpPr>
        <p:spPr bwMode="auto">
          <a:xfrm>
            <a:off x="3224214" y="2968625"/>
            <a:ext cx="2162175" cy="3873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29700" name="Rectangle 2">
            <a:extLst>
              <a:ext uri="{FF2B5EF4-FFF2-40B4-BE49-F238E27FC236}">
                <a16:creationId xmlns:a16="http://schemas.microsoft.com/office/drawing/2014/main" id="{15D3DD40-45B9-5EAF-AF3D-8BB072871C66}"/>
              </a:ext>
            </a:extLst>
          </p:cNvPr>
          <p:cNvSpPr>
            <a:spLocks noGrp="1" noChangeArrowheads="1"/>
          </p:cNvSpPr>
          <p:nvPr>
            <p:ph type="title"/>
          </p:nvPr>
        </p:nvSpPr>
        <p:spPr>
          <a:xfrm>
            <a:off x="1981201" y="277813"/>
            <a:ext cx="8291513" cy="576262"/>
          </a:xfrm>
        </p:spPr>
        <p:txBody>
          <a:bodyPr/>
          <a:lstStyle/>
          <a:p>
            <a:pPr eaLnBrk="1" hangingPunct="1"/>
            <a:r>
              <a:rPr lang="en-US" altLang="en-US"/>
              <a:t>Algorithm for Process </a:t>
            </a:r>
            <a:r>
              <a:rPr lang="en-US" altLang="en-US">
                <a:solidFill>
                  <a:srgbClr val="0000FF"/>
                </a:solidFill>
              </a:rPr>
              <a:t>P</a:t>
            </a:r>
            <a:r>
              <a:rPr lang="en-US" altLang="en-US" baseline="-25000">
                <a:solidFill>
                  <a:srgbClr val="0000FF"/>
                </a:solidFill>
              </a:rPr>
              <a:t>i</a:t>
            </a:r>
          </a:p>
        </p:txBody>
      </p:sp>
      <p:sp>
        <p:nvSpPr>
          <p:cNvPr id="29701" name="Rectangle 3">
            <a:extLst>
              <a:ext uri="{FF2B5EF4-FFF2-40B4-BE49-F238E27FC236}">
                <a16:creationId xmlns:a16="http://schemas.microsoft.com/office/drawing/2014/main" id="{D6110AAF-6A44-402C-DFC9-56A712617741}"/>
              </a:ext>
            </a:extLst>
          </p:cNvPr>
          <p:cNvSpPr>
            <a:spLocks noGrp="1" noChangeArrowheads="1"/>
          </p:cNvSpPr>
          <p:nvPr>
            <p:ph idx="1"/>
          </p:nvPr>
        </p:nvSpPr>
        <p:spPr>
          <a:xfrm>
            <a:off x="2344739" y="1311275"/>
            <a:ext cx="7742237" cy="4770438"/>
          </a:xfrm>
        </p:spPr>
        <p:txBody>
          <a:bodyPr/>
          <a:lstStyle/>
          <a:p>
            <a:pPr>
              <a:buFont typeface="Monotype Sorts" pitchFamily="-84" charset="2"/>
              <a:buNone/>
            </a:pPr>
            <a:r>
              <a:rPr lang="en-US" altLang="en-US" b="1">
                <a:solidFill>
                  <a:srgbClr val="000000"/>
                </a:solidFill>
                <a:latin typeface="Courier New" panose="02070309020205020404" pitchFamily="49" charset="0"/>
                <a:cs typeface="Courier New" panose="02070309020205020404" pitchFamily="49" charset="0"/>
              </a:rPr>
              <a:t>	do </a:t>
            </a:r>
            <a:r>
              <a:rPr lang="en-US" altLang="en-US" sz="1600" b="1">
                <a:solidFill>
                  <a:srgbClr val="000000"/>
                </a:solidFill>
                <a:latin typeface="Courier New" panose="02070309020205020404" pitchFamily="49" charset="0"/>
                <a:cs typeface="Courier New" panose="02070309020205020404" pitchFamily="49" charset="0"/>
              </a:rPr>
              <a:t>{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flag[i] = true;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turn = j;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while (flag[j] &amp;&amp; turn = = j);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critical section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flag[i] = false;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remainder section </a:t>
            </a:r>
          </a:p>
          <a:p>
            <a:pPr>
              <a:buFont typeface="Monotype Sorts" pitchFamily="-84" charset="2"/>
              <a:buNone/>
            </a:pPr>
            <a:r>
              <a:rPr lang="en-US" altLang="en-US" sz="1600" b="1">
                <a:solidFill>
                  <a:srgbClr val="000000"/>
                </a:solidFill>
                <a:latin typeface="Courier New" panose="02070309020205020404" pitchFamily="49" charset="0"/>
                <a:cs typeface="Courier New" panose="02070309020205020404" pitchFamily="49" charset="0"/>
              </a:rPr>
              <a:t>	 } while (true); </a:t>
            </a:r>
          </a:p>
          <a:p>
            <a:pPr>
              <a:buFont typeface="Monotype Sorts" pitchFamily="-84" charset="2"/>
              <a:buNone/>
            </a:pPr>
            <a:endParaRPr lang="en-US" altLang="en-US" sz="1600">
              <a:solidFill>
                <a:srgbClr val="0000FF"/>
              </a:solidFill>
            </a:endParaRPr>
          </a:p>
        </p:txBody>
      </p:sp>
    </p:spTree>
    <p:extLst>
      <p:ext uri="{BB962C8B-B14F-4D97-AF65-F5344CB8AC3E}">
        <p14:creationId xmlns:p14="http://schemas.microsoft.com/office/powerpoint/2010/main" val="83890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The </a:t>
            </a:r>
            <a:r>
              <a:rPr lang="en-US" altLang="en-US" sz="3400" spc="-500" noProof="0" dirty="0"/>
              <a:t>T S </a:t>
            </a:r>
            <a:r>
              <a:rPr lang="en-US" altLang="en-US" sz="3400" noProof="0" dirty="0"/>
              <a:t>L Instruction</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1749541"/>
            <a:ext cx="11114137" cy="1482901"/>
          </a:xfrm>
        </p:spPr>
        <p:txBody>
          <a:bodyPr wrap="square" lIns="0" tIns="18000" rIns="0" bIns="18000" anchor="ctr" anchorCtr="0">
            <a:spAutoFit/>
          </a:bodyPr>
          <a:lstStyle/>
          <a:p>
            <a:pPr marL="342900" indent="-342900">
              <a:spcBef>
                <a:spcPts val="600"/>
              </a:spcBef>
            </a:pPr>
            <a:r>
              <a:rPr lang="en-US" sz="2800" noProof="0" dirty="0"/>
              <a:t>Hardware-assisted solution to the mutual exclusion problem</a:t>
            </a:r>
          </a:p>
          <a:p>
            <a:pPr marL="342900" indent="-342900">
              <a:spcBef>
                <a:spcPts val="600"/>
              </a:spcBef>
            </a:pPr>
            <a:r>
              <a:rPr lang="en-US" sz="2800" b="1" noProof="0" dirty="0"/>
              <a:t>Atomic</a:t>
            </a:r>
            <a:r>
              <a:rPr lang="en-US" sz="2800" noProof="0" dirty="0"/>
              <a:t> test and set of a memory value</a:t>
            </a:r>
          </a:p>
          <a:p>
            <a:pPr marL="342900" indent="-342900">
              <a:spcBef>
                <a:spcPts val="600"/>
              </a:spcBef>
            </a:pPr>
            <a:r>
              <a:rPr lang="en-US" sz="2800" noProof="0" dirty="0"/>
              <a:t>Spin until </a:t>
            </a:r>
            <a:r>
              <a:rPr lang="en-US" sz="2800" b="1" noProof="0" dirty="0"/>
              <a:t>LOCK</a:t>
            </a:r>
            <a:r>
              <a:rPr lang="en-US" sz="2800" noProof="0" dirty="0"/>
              <a:t> is acquired</a:t>
            </a:r>
          </a:p>
        </p:txBody>
      </p:sp>
      <p:pic>
        <p:nvPicPr>
          <p:cNvPr id="5" name="Picture 4" descr="An algorithm for the T S L instruction for mutual exclusion with busy waiting.&#10;Long description is available in notes, press F6">
            <a:extLst>
              <a:ext uri="{FF2B5EF4-FFF2-40B4-BE49-F238E27FC236}">
                <a16:creationId xmlns:a16="http://schemas.microsoft.com/office/drawing/2014/main" id="{187DCF3E-0D7D-EC19-287B-34DD7394A1B7}"/>
              </a:ext>
            </a:extLst>
          </p:cNvPr>
          <p:cNvPicPr>
            <a:picLocks noChangeAspect="1"/>
          </p:cNvPicPr>
          <p:nvPr/>
        </p:nvPicPr>
        <p:blipFill>
          <a:blip r:embed="rId3"/>
          <a:stretch>
            <a:fillRect/>
          </a:stretch>
        </p:blipFill>
        <p:spPr>
          <a:xfrm>
            <a:off x="2948042" y="3553174"/>
            <a:ext cx="6295917" cy="2499086"/>
          </a:xfrm>
          <a:prstGeom prst="rect">
            <a:avLst/>
          </a:prstGeom>
        </p:spPr>
      </p:pic>
    </p:spTree>
    <p:extLst>
      <p:ext uri="{BB962C8B-B14F-4D97-AF65-F5344CB8AC3E}">
        <p14:creationId xmlns:p14="http://schemas.microsoft.com/office/powerpoint/2010/main" val="103337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3BD04B5-0741-E8E9-EA61-81F0710E183C}"/>
              </a:ext>
            </a:extLst>
          </p:cNvPr>
          <p:cNvSpPr>
            <a:spLocks noGrp="1" noChangeArrowheads="1"/>
          </p:cNvSpPr>
          <p:nvPr>
            <p:ph type="title"/>
          </p:nvPr>
        </p:nvSpPr>
        <p:spPr>
          <a:xfrm>
            <a:off x="2273300" y="247651"/>
            <a:ext cx="7937500" cy="576263"/>
          </a:xfrm>
        </p:spPr>
        <p:txBody>
          <a:bodyPr/>
          <a:lstStyle/>
          <a:p>
            <a:pPr eaLnBrk="1" hangingPunct="1"/>
            <a:r>
              <a:rPr lang="en-US" altLang="en-US"/>
              <a:t>Producer-Consumer Problem</a:t>
            </a:r>
          </a:p>
        </p:txBody>
      </p:sp>
      <p:sp>
        <p:nvSpPr>
          <p:cNvPr id="34819" name="Rectangle 3">
            <a:extLst>
              <a:ext uri="{FF2B5EF4-FFF2-40B4-BE49-F238E27FC236}">
                <a16:creationId xmlns:a16="http://schemas.microsoft.com/office/drawing/2014/main" id="{682C1DB4-3FAE-D269-7147-27D61A36D626}"/>
              </a:ext>
            </a:extLst>
          </p:cNvPr>
          <p:cNvSpPr>
            <a:spLocks noGrp="1" noChangeArrowheads="1"/>
          </p:cNvSpPr>
          <p:nvPr>
            <p:ph type="body" idx="1"/>
          </p:nvPr>
        </p:nvSpPr>
        <p:spPr>
          <a:xfrm>
            <a:off x="1493520" y="1185864"/>
            <a:ext cx="9601200" cy="4498975"/>
          </a:xfrm>
        </p:spPr>
        <p:txBody>
          <a:bodyPr/>
          <a:lstStyle/>
          <a:p>
            <a:r>
              <a:rPr lang="en-US" altLang="en-US" sz="2400" dirty="0"/>
              <a:t>Paradigm for cooperating processes, </a:t>
            </a:r>
            <a:r>
              <a:rPr lang="en-US" altLang="en-US" sz="2400" i="1" dirty="0"/>
              <a:t>producer</a:t>
            </a:r>
            <a:r>
              <a:rPr lang="en-US" altLang="en-US" sz="2400" dirty="0"/>
              <a:t> process produces information that is consumed by a </a:t>
            </a:r>
            <a:r>
              <a:rPr lang="en-US" altLang="en-US" sz="2400" i="1" dirty="0"/>
              <a:t>consumer</a:t>
            </a:r>
            <a:r>
              <a:rPr lang="en-US" altLang="en-US" sz="2400" dirty="0"/>
              <a:t> process</a:t>
            </a:r>
          </a:p>
          <a:p>
            <a:pPr lvl="1"/>
            <a:r>
              <a:rPr lang="en-US" altLang="en-US" sz="2400" b="1" dirty="0">
                <a:solidFill>
                  <a:srgbClr val="3366FF"/>
                </a:solidFill>
              </a:rPr>
              <a:t>unbounded-buffer </a:t>
            </a:r>
            <a:r>
              <a:rPr lang="en-US" altLang="en-US" sz="2400" dirty="0"/>
              <a:t>places no practical limit on the size of the buffer</a:t>
            </a:r>
          </a:p>
          <a:p>
            <a:pPr lvl="1"/>
            <a:r>
              <a:rPr lang="en-US" altLang="en-US" sz="2400" b="1" dirty="0">
                <a:solidFill>
                  <a:srgbClr val="3366FF"/>
                </a:solidFill>
              </a:rPr>
              <a:t>bounded-buffer </a:t>
            </a:r>
            <a:r>
              <a:rPr lang="en-US" altLang="en-US" sz="2400" dirty="0"/>
              <a:t>assumes that there is a fixed buffer size</a:t>
            </a:r>
          </a:p>
        </p:txBody>
      </p:sp>
    </p:spTree>
    <p:extLst>
      <p:ext uri="{BB962C8B-B14F-4D97-AF65-F5344CB8AC3E}">
        <p14:creationId xmlns:p14="http://schemas.microsoft.com/office/powerpoint/2010/main" val="155946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9221237-7932-34B4-884E-D1C8F3F6A9AF}"/>
              </a:ext>
            </a:extLst>
          </p:cNvPr>
          <p:cNvSpPr>
            <a:spLocks noGrp="1" noChangeArrowheads="1"/>
          </p:cNvSpPr>
          <p:nvPr>
            <p:ph type="title"/>
          </p:nvPr>
        </p:nvSpPr>
        <p:spPr>
          <a:xfrm>
            <a:off x="2570164" y="300038"/>
            <a:ext cx="8074025" cy="457200"/>
          </a:xfrm>
        </p:spPr>
        <p:txBody>
          <a:bodyPr/>
          <a:lstStyle/>
          <a:p>
            <a:pPr eaLnBrk="1" hangingPunct="1"/>
            <a:r>
              <a:rPr lang="en-US" altLang="en-US" sz="2800"/>
              <a:t>Bounded-Buffer – Shared-Memory Solution</a:t>
            </a:r>
          </a:p>
        </p:txBody>
      </p:sp>
      <p:sp>
        <p:nvSpPr>
          <p:cNvPr id="35843" name="Rectangle 3">
            <a:extLst>
              <a:ext uri="{FF2B5EF4-FFF2-40B4-BE49-F238E27FC236}">
                <a16:creationId xmlns:a16="http://schemas.microsoft.com/office/drawing/2014/main" id="{5127B6FB-6A5F-8A48-8DF4-5F411C28F603}"/>
              </a:ext>
            </a:extLst>
          </p:cNvPr>
          <p:cNvSpPr>
            <a:spLocks noGrp="1" noChangeArrowheads="1"/>
          </p:cNvSpPr>
          <p:nvPr>
            <p:ph type="body" idx="1"/>
          </p:nvPr>
        </p:nvSpPr>
        <p:spPr>
          <a:xfrm>
            <a:off x="2719388" y="1203325"/>
            <a:ext cx="7131050" cy="4700588"/>
          </a:xfrm>
        </p:spPr>
        <p:txBody>
          <a:bodyPr/>
          <a:lstStyle/>
          <a:p>
            <a:r>
              <a:rPr lang="en-US" altLang="en-US" sz="2000" dirty="0"/>
              <a:t>Shared data</a:t>
            </a:r>
          </a:p>
          <a:p>
            <a:pPr marL="1598613" lvl="3">
              <a:buFontTx/>
              <a:buNone/>
            </a:pPr>
            <a:r>
              <a:rPr lang="en-US" altLang="en-US" sz="2000" dirty="0">
                <a:latin typeface="Courier New" panose="02070309020205020404" pitchFamily="49" charset="0"/>
                <a:cs typeface="Courier New" panose="02070309020205020404" pitchFamily="49" charset="0"/>
              </a:rPr>
              <a:t>#define BUFFER_SIZE 10</a:t>
            </a:r>
          </a:p>
          <a:p>
            <a:pPr marL="1598613" lvl="3">
              <a:buFontTx/>
              <a:buNone/>
            </a:pPr>
            <a:r>
              <a:rPr lang="en-US" altLang="en-US" sz="2000" dirty="0">
                <a:latin typeface="Courier New" panose="02070309020205020404" pitchFamily="49" charset="0"/>
                <a:cs typeface="Courier New" panose="02070309020205020404" pitchFamily="49" charset="0"/>
              </a:rPr>
              <a:t>typedef struct {</a:t>
            </a:r>
          </a:p>
          <a:p>
            <a:pPr marL="1598613" lvl="3">
              <a:buFontTx/>
              <a:buNone/>
            </a:pPr>
            <a:r>
              <a:rPr lang="en-US" altLang="en-US" sz="2000" dirty="0">
                <a:latin typeface="Courier New" panose="02070309020205020404" pitchFamily="49" charset="0"/>
                <a:cs typeface="Courier New" panose="02070309020205020404" pitchFamily="49" charset="0"/>
              </a:rPr>
              <a:t>	. . .</a:t>
            </a:r>
          </a:p>
          <a:p>
            <a:pPr marL="1598613" lvl="3">
              <a:buFontTx/>
              <a:buNone/>
            </a:pPr>
            <a:r>
              <a:rPr lang="en-US" altLang="en-US" sz="2000" dirty="0">
                <a:latin typeface="Courier New" panose="02070309020205020404" pitchFamily="49" charset="0"/>
                <a:cs typeface="Courier New" panose="02070309020205020404" pitchFamily="49" charset="0"/>
              </a:rPr>
              <a:t>} item;</a:t>
            </a:r>
          </a:p>
          <a:p>
            <a:pPr marL="1598613" lvl="3">
              <a:buFontTx/>
              <a:buNone/>
            </a:pPr>
            <a:endParaRPr lang="en-US" altLang="en-US" sz="2000" dirty="0">
              <a:latin typeface="Courier New" panose="02070309020205020404" pitchFamily="49" charset="0"/>
              <a:cs typeface="Courier New" panose="02070309020205020404" pitchFamily="49" charset="0"/>
            </a:endParaRPr>
          </a:p>
          <a:p>
            <a:pPr marL="1598613" lvl="3">
              <a:buFontTx/>
              <a:buNone/>
            </a:pPr>
            <a:r>
              <a:rPr lang="en-US" altLang="en-US" sz="2000" dirty="0">
                <a:latin typeface="Courier New" panose="02070309020205020404" pitchFamily="49" charset="0"/>
                <a:cs typeface="Courier New" panose="02070309020205020404" pitchFamily="49" charset="0"/>
              </a:rPr>
              <a:t>item buffer[BUFFER_SIZE];</a:t>
            </a:r>
          </a:p>
          <a:p>
            <a:pPr marL="1598613" lvl="3">
              <a:buFontTx/>
              <a:buNone/>
            </a:pPr>
            <a:r>
              <a:rPr lang="en-US" altLang="en-US" sz="2000" dirty="0">
                <a:latin typeface="Courier New" panose="02070309020205020404" pitchFamily="49" charset="0"/>
                <a:cs typeface="Courier New" panose="02070309020205020404" pitchFamily="49" charset="0"/>
              </a:rPr>
              <a:t>int in = 0;</a:t>
            </a:r>
          </a:p>
          <a:p>
            <a:pPr marL="1598613" lvl="3">
              <a:buFontTx/>
              <a:buNone/>
            </a:pPr>
            <a:r>
              <a:rPr lang="en-US" altLang="en-US" sz="2000" dirty="0">
                <a:latin typeface="Courier New" panose="02070309020205020404" pitchFamily="49" charset="0"/>
                <a:cs typeface="Courier New" panose="02070309020205020404" pitchFamily="49" charset="0"/>
              </a:rPr>
              <a:t>int out = 0;</a:t>
            </a:r>
          </a:p>
          <a:p>
            <a:pPr marL="1598613" lvl="3">
              <a:buFontTx/>
              <a:buNone/>
            </a:pPr>
            <a:endParaRPr lang="en-US" altLang="en-US" sz="2000" dirty="0"/>
          </a:p>
          <a:p>
            <a:r>
              <a:rPr lang="en-US" altLang="en-US" sz="2000" dirty="0"/>
              <a:t>Solution is correct, but can only use BUFFER_SIZE-1 elements</a:t>
            </a:r>
          </a:p>
          <a:p>
            <a:pPr marL="1598613" lvl="3">
              <a:buFontTx/>
              <a:buNone/>
            </a:pPr>
            <a:endParaRPr lang="en-US" altLang="en-US" sz="2000" b="1" dirty="0"/>
          </a:p>
        </p:txBody>
      </p:sp>
    </p:spTree>
    <p:extLst>
      <p:ext uri="{BB962C8B-B14F-4D97-AF65-F5344CB8AC3E}">
        <p14:creationId xmlns:p14="http://schemas.microsoft.com/office/powerpoint/2010/main" val="1015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7ED02A8-95F2-25EA-BAFA-FE0A478F1285}"/>
              </a:ext>
            </a:extLst>
          </p:cNvPr>
          <p:cNvSpPr>
            <a:spLocks noGrp="1" noChangeArrowheads="1"/>
          </p:cNvSpPr>
          <p:nvPr>
            <p:ph type="title"/>
          </p:nvPr>
        </p:nvSpPr>
        <p:spPr>
          <a:xfrm>
            <a:off x="2641600" y="203201"/>
            <a:ext cx="7569200" cy="576263"/>
          </a:xfrm>
        </p:spPr>
        <p:txBody>
          <a:bodyPr/>
          <a:lstStyle/>
          <a:p>
            <a:pPr eaLnBrk="1" hangingPunct="1"/>
            <a:r>
              <a:rPr lang="en-US" altLang="en-US"/>
              <a:t>Bounded-Buffer – Producer</a:t>
            </a:r>
          </a:p>
        </p:txBody>
      </p:sp>
      <p:sp>
        <p:nvSpPr>
          <p:cNvPr id="33795" name="Rectangle 3">
            <a:extLst>
              <a:ext uri="{FF2B5EF4-FFF2-40B4-BE49-F238E27FC236}">
                <a16:creationId xmlns:a16="http://schemas.microsoft.com/office/drawing/2014/main" id="{286A25AC-B386-04F0-C709-D3BC0D2754C5}"/>
              </a:ext>
            </a:extLst>
          </p:cNvPr>
          <p:cNvSpPr>
            <a:spLocks noGrp="1" noChangeArrowheads="1"/>
          </p:cNvSpPr>
          <p:nvPr>
            <p:ph type="body" idx="1"/>
          </p:nvPr>
        </p:nvSpPr>
        <p:spPr>
          <a:xfrm>
            <a:off x="2641600" y="1033146"/>
            <a:ext cx="6940550" cy="4483100"/>
          </a:xfrm>
        </p:spPr>
        <p:txBody>
          <a:bodyPr/>
          <a:lstStyle/>
          <a:p>
            <a:pPr>
              <a:buFont typeface="Monotype Sorts" charset="0"/>
              <a:buNone/>
              <a:defRPr/>
            </a:pPr>
            <a:endParaRPr lang="en-US" sz="1600" dirty="0">
              <a:latin typeface="Monaco" charset="0"/>
              <a:ea typeface="ＭＳ Ｐゴシック" charset="0"/>
              <a:cs typeface="ＭＳ Ｐゴシック" charset="0"/>
            </a:endParaRPr>
          </a:p>
          <a:p>
            <a:pPr marL="0" indent="0">
              <a:buFont typeface="Monotype Sorts" pitchFamily="-84" charset="2"/>
              <a:buNone/>
              <a:defRPr/>
            </a:pPr>
            <a:r>
              <a:rPr lang="en-US" sz="2000" dirty="0"/>
              <a:t>item </a:t>
            </a:r>
            <a:r>
              <a:rPr lang="en-US" sz="2000" dirty="0" err="1"/>
              <a:t>next_produced</a:t>
            </a:r>
            <a:r>
              <a:rPr lang="en-US" sz="2000" dirty="0"/>
              <a:t>; </a:t>
            </a:r>
          </a:p>
          <a:p>
            <a:pPr marL="0" indent="0">
              <a:buFont typeface="Monotype Sorts" pitchFamily="-84" charset="2"/>
              <a:buNone/>
              <a:defRPr/>
            </a:pPr>
            <a:r>
              <a:rPr lang="en-US" sz="2000" dirty="0"/>
              <a:t>while (true) { </a:t>
            </a:r>
          </a:p>
          <a:p>
            <a:pPr marL="0" indent="0">
              <a:buFont typeface="Monotype Sorts" pitchFamily="-84" charset="2"/>
              <a:buNone/>
              <a:defRPr/>
            </a:pPr>
            <a:r>
              <a:rPr lang="en-US" sz="2000" dirty="0"/>
              <a:t>	/* produce an item in next produced */ </a:t>
            </a:r>
          </a:p>
          <a:p>
            <a:pPr marL="0" indent="0">
              <a:buFont typeface="Monotype Sorts" pitchFamily="-84" charset="2"/>
              <a:buNone/>
              <a:defRPr/>
            </a:pPr>
            <a:r>
              <a:rPr lang="en-US" sz="2000" dirty="0"/>
              <a:t>	while (((in + 1) % BUFFER_SIZE) == out) </a:t>
            </a:r>
          </a:p>
          <a:p>
            <a:pPr marL="0" indent="0">
              <a:buFont typeface="Monotype Sorts" pitchFamily="-84" charset="2"/>
              <a:buNone/>
              <a:defRPr/>
            </a:pPr>
            <a:r>
              <a:rPr lang="en-US" sz="2000" dirty="0"/>
              <a:t>		; /* do nothing */ </a:t>
            </a:r>
          </a:p>
          <a:p>
            <a:pPr marL="0" indent="0">
              <a:buFont typeface="Monotype Sorts" pitchFamily="-84" charset="2"/>
              <a:buNone/>
              <a:defRPr/>
            </a:pPr>
            <a:r>
              <a:rPr lang="en-US" sz="2000" dirty="0"/>
              <a:t>	buffer[in] = </a:t>
            </a:r>
            <a:r>
              <a:rPr lang="en-US" sz="2000" dirty="0" err="1"/>
              <a:t>next_produced</a:t>
            </a:r>
            <a:r>
              <a:rPr lang="en-US" sz="2000" dirty="0"/>
              <a:t>; </a:t>
            </a:r>
          </a:p>
          <a:p>
            <a:pPr marL="0" indent="0">
              <a:buFont typeface="Monotype Sorts" pitchFamily="-84" charset="2"/>
              <a:buNone/>
              <a:defRPr/>
            </a:pPr>
            <a:r>
              <a:rPr lang="en-US" sz="2000" dirty="0"/>
              <a:t>	in = (in + 1) % BUFFER_SIZE; </a:t>
            </a:r>
          </a:p>
          <a:p>
            <a:pPr marL="0" indent="0">
              <a:buFont typeface="Monotype Sorts" pitchFamily="-84" charset="2"/>
              <a:buNone/>
              <a:defRPr/>
            </a:pPr>
            <a:r>
              <a:rPr lang="en-US" sz="2000" dirty="0"/>
              <a:t>} </a:t>
            </a:r>
          </a:p>
          <a:p>
            <a:pPr>
              <a:buFont typeface="Monotype Sorts" charset="0"/>
              <a:buNone/>
              <a:defRPr/>
            </a:pPr>
            <a:endParaRPr lang="en-US" sz="2000" dirty="0">
              <a:latin typeface="Monaco" charset="0"/>
              <a:ea typeface="ＭＳ Ｐゴシック" charset="0"/>
              <a:cs typeface="ＭＳ Ｐゴシック" charset="0"/>
            </a:endParaRPr>
          </a:p>
          <a:p>
            <a:pPr>
              <a:buFont typeface="Monotype Sorts" charset="0"/>
              <a:buNone/>
              <a:defRPr/>
            </a:pPr>
            <a:endParaRPr lang="en-US" sz="2000" dirty="0">
              <a:ea typeface="ＭＳ Ｐゴシック" charset="0"/>
              <a:cs typeface="ＭＳ Ｐゴシック" charset="0"/>
            </a:endParaRPr>
          </a:p>
          <a:p>
            <a:pPr>
              <a:buFont typeface="Monotype Sorts" charset="0"/>
              <a:buNone/>
              <a:defRPr/>
            </a:pPr>
            <a:r>
              <a:rPr lang="en-US" sz="1400" dirty="0">
                <a:ea typeface="ＭＳ Ｐゴシック" charset="0"/>
                <a:cs typeface="ＭＳ Ｐゴシック" charset="0"/>
              </a:rPr>
              <a:t>	</a:t>
            </a:r>
          </a:p>
          <a:p>
            <a:pPr marL="7168674" lvl="4">
              <a:buFontTx/>
              <a:buNone/>
              <a:defRPr/>
            </a:pPr>
            <a:endParaRPr lang="en-US" sz="1100" dirty="0">
              <a:ea typeface="ＭＳ Ｐゴシック" charset="0"/>
            </a:endParaRPr>
          </a:p>
        </p:txBody>
      </p:sp>
    </p:spTree>
    <p:extLst>
      <p:ext uri="{BB962C8B-B14F-4D97-AF65-F5344CB8AC3E}">
        <p14:creationId xmlns:p14="http://schemas.microsoft.com/office/powerpoint/2010/main" val="925816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49D8D66-2983-CA54-489B-0B42F5E445B7}"/>
              </a:ext>
            </a:extLst>
          </p:cNvPr>
          <p:cNvSpPr>
            <a:spLocks noGrp="1" noChangeArrowheads="1"/>
          </p:cNvSpPr>
          <p:nvPr>
            <p:ph type="title"/>
          </p:nvPr>
        </p:nvSpPr>
        <p:spPr>
          <a:xfrm>
            <a:off x="1981200" y="203201"/>
            <a:ext cx="8229600" cy="576263"/>
          </a:xfrm>
        </p:spPr>
        <p:txBody>
          <a:bodyPr/>
          <a:lstStyle/>
          <a:p>
            <a:pPr eaLnBrk="1" hangingPunct="1"/>
            <a:r>
              <a:rPr lang="en-US" altLang="en-US"/>
              <a:t>Bounded Buffer – Consumer</a:t>
            </a:r>
          </a:p>
        </p:txBody>
      </p:sp>
      <p:sp>
        <p:nvSpPr>
          <p:cNvPr id="37891" name="Rectangle 3">
            <a:extLst>
              <a:ext uri="{FF2B5EF4-FFF2-40B4-BE49-F238E27FC236}">
                <a16:creationId xmlns:a16="http://schemas.microsoft.com/office/drawing/2014/main" id="{0246873B-4A92-83CE-B581-EB5B2D70CE3B}"/>
              </a:ext>
            </a:extLst>
          </p:cNvPr>
          <p:cNvSpPr>
            <a:spLocks noGrp="1" noChangeArrowheads="1"/>
          </p:cNvSpPr>
          <p:nvPr>
            <p:ph type="body" idx="1"/>
          </p:nvPr>
        </p:nvSpPr>
        <p:spPr>
          <a:xfrm>
            <a:off x="1981200" y="1219201"/>
            <a:ext cx="8086725" cy="4411663"/>
          </a:xfrm>
        </p:spPr>
        <p:txBody>
          <a:bodyPr/>
          <a:lstStyle/>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item </a:t>
            </a:r>
            <a:r>
              <a:rPr lang="en-US" altLang="en-US" sz="2000" dirty="0" err="1">
                <a:latin typeface="Courier New" panose="02070309020205020404" pitchFamily="49" charset="0"/>
                <a:cs typeface="Courier New" panose="02070309020205020404" pitchFamily="49" charset="0"/>
              </a:rPr>
              <a:t>next_consumed</a:t>
            </a:r>
            <a:r>
              <a:rPr lang="en-US" altLang="en-US" sz="2000" dirty="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while (true)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	while (in == out)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		; /* do nothing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next_consumed</a:t>
            </a:r>
            <a:r>
              <a:rPr lang="en-US" altLang="en-US" sz="2000" dirty="0">
                <a:latin typeface="Courier New" panose="02070309020205020404" pitchFamily="49" charset="0"/>
                <a:cs typeface="Courier New" panose="02070309020205020404" pitchFamily="49" charset="0"/>
              </a:rPr>
              <a:t> = buffer[out];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	out = (out + 1) % BUFFER_SIZE;</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	/* consume the item in next consumed */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794464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Spinlocks and Spinlock Problems</a:t>
            </a:r>
          </a:p>
        </p:txBody>
      </p:sp>
      <p:pic>
        <p:nvPicPr>
          <p:cNvPr id="5" name="Picture 4" descr="A code for the spinlock problem solutions.&#10;Long description is available in notes, press F6">
            <a:extLst>
              <a:ext uri="{FF2B5EF4-FFF2-40B4-BE49-F238E27FC236}">
                <a16:creationId xmlns:a16="http://schemas.microsoft.com/office/drawing/2014/main" id="{04A89D0F-527A-4780-3A97-0EC1BD1C810E}"/>
              </a:ext>
            </a:extLst>
          </p:cNvPr>
          <p:cNvPicPr>
            <a:picLocks noChangeAspect="1"/>
          </p:cNvPicPr>
          <p:nvPr/>
        </p:nvPicPr>
        <p:blipFill>
          <a:blip r:embed="rId3"/>
          <a:stretch>
            <a:fillRect/>
          </a:stretch>
        </p:blipFill>
        <p:spPr>
          <a:xfrm>
            <a:off x="2165308" y="1184831"/>
            <a:ext cx="7868181" cy="3952472"/>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5371211"/>
            <a:ext cx="11137542" cy="898126"/>
          </a:xfrm>
        </p:spPr>
        <p:txBody>
          <a:bodyPr wrap="square" lIns="0" tIns="18000" rIns="0" bIns="18000" anchor="ctr" anchorCtr="0">
            <a:spAutoFit/>
          </a:bodyPr>
          <a:lstStyle/>
          <a:p>
            <a:pPr marL="0" indent="0">
              <a:buNone/>
            </a:pPr>
            <a:r>
              <a:rPr lang="en-US" sz="2800" noProof="0" dirty="0"/>
              <a:t>What would happen when we get an interrupt after the syscall handler has taken the lock?</a:t>
            </a:r>
          </a:p>
        </p:txBody>
      </p:sp>
    </p:spTree>
    <p:extLst>
      <p:ext uri="{BB962C8B-B14F-4D97-AF65-F5344CB8AC3E}">
        <p14:creationId xmlns:p14="http://schemas.microsoft.com/office/powerpoint/2010/main" val="197146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Avoiding Busy Waiting</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9004"/>
            <a:ext cx="11092361" cy="1836844"/>
          </a:xfrm>
        </p:spPr>
        <p:txBody>
          <a:bodyPr wrap="square" lIns="0" tIns="18000" rIns="0" bIns="18000" anchor="ctr" anchorCtr="0">
            <a:spAutoFit/>
          </a:bodyPr>
          <a:lstStyle/>
          <a:p>
            <a:pPr marL="342900" indent="-342900">
              <a:spcBef>
                <a:spcPts val="600"/>
              </a:spcBef>
            </a:pPr>
            <a:r>
              <a:rPr lang="en-US" sz="2800" noProof="0" dirty="0"/>
              <a:t>The solutions so far let a process keep the </a:t>
            </a:r>
            <a:r>
              <a:rPr lang="en-US" sz="2800" spc="-350" noProof="0" dirty="0"/>
              <a:t>C P </a:t>
            </a:r>
            <a:r>
              <a:rPr lang="en-US" sz="2800" noProof="0" dirty="0"/>
              <a:t>U busy waiting until it can enter its critical region (</a:t>
            </a:r>
            <a:r>
              <a:rPr lang="en-US" sz="2800" b="1" noProof="0" dirty="0"/>
              <a:t>spin lock</a:t>
            </a:r>
            <a:r>
              <a:rPr lang="en-US" sz="2800" noProof="0" dirty="0"/>
              <a:t>)</a:t>
            </a:r>
          </a:p>
          <a:p>
            <a:pPr marL="342900" indent="-342900">
              <a:spcBef>
                <a:spcPts val="600"/>
              </a:spcBef>
            </a:pPr>
            <a:r>
              <a:rPr lang="en-US" sz="2800" b="1" noProof="0" dirty="0"/>
              <a:t>Solution:</a:t>
            </a:r>
            <a:r>
              <a:rPr lang="en-US" sz="2800" noProof="0" dirty="0"/>
              <a:t> let a process waiting to enter its critical region return the </a:t>
            </a:r>
            <a:r>
              <a:rPr lang="en-US" sz="2800" spc="-350" noProof="0" dirty="0"/>
              <a:t>C P </a:t>
            </a:r>
            <a:r>
              <a:rPr lang="en-US" sz="2800" noProof="0" dirty="0"/>
              <a:t>U to the scheduler voluntarily</a:t>
            </a:r>
          </a:p>
        </p:txBody>
      </p:sp>
      <p:pic>
        <p:nvPicPr>
          <p:cNvPr id="5" name="Picture 4" descr="Two sets of code for a solution to avoid busy waiting.&#10;Long description is available in notes, press F6">
            <a:extLst>
              <a:ext uri="{FF2B5EF4-FFF2-40B4-BE49-F238E27FC236}">
                <a16:creationId xmlns:a16="http://schemas.microsoft.com/office/drawing/2014/main" id="{0C511F67-9CDD-0F44-8034-3A199F9D5E9C}"/>
              </a:ext>
            </a:extLst>
          </p:cNvPr>
          <p:cNvPicPr>
            <a:picLocks noChangeAspect="1"/>
          </p:cNvPicPr>
          <p:nvPr/>
        </p:nvPicPr>
        <p:blipFill>
          <a:blip r:embed="rId3"/>
          <a:stretch>
            <a:fillRect/>
          </a:stretch>
        </p:blipFill>
        <p:spPr>
          <a:xfrm>
            <a:off x="630612" y="3439686"/>
            <a:ext cx="10937573" cy="1690353"/>
          </a:xfrm>
          <a:prstGeom prst="rect">
            <a:avLst/>
          </a:prstGeom>
        </p:spPr>
      </p:pic>
    </p:spTree>
    <p:extLst>
      <p:ext uri="{BB962C8B-B14F-4D97-AF65-F5344CB8AC3E}">
        <p14:creationId xmlns:p14="http://schemas.microsoft.com/office/powerpoint/2010/main" val="11286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(1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C3E47FBD-37E9-E04A-E83F-B75AA2273E5D}"/>
              </a:ext>
            </a:extLst>
          </p:cNvPr>
          <p:cNvPicPr>
            <a:picLocks noChangeAspect="1"/>
          </p:cNvPicPr>
          <p:nvPr/>
        </p:nvPicPr>
        <p:blipFill>
          <a:blip r:embed="rId3"/>
          <a:stretch>
            <a:fillRect/>
          </a:stretch>
        </p:blipFill>
        <p:spPr>
          <a:xfrm>
            <a:off x="2124369" y="1433735"/>
            <a:ext cx="7950059" cy="3849409"/>
          </a:xfrm>
          <a:prstGeom prst="rect">
            <a:avLst/>
          </a:prstGeom>
        </p:spPr>
      </p:pic>
    </p:spTree>
    <p:extLst>
      <p:ext uri="{BB962C8B-B14F-4D97-AF65-F5344CB8AC3E}">
        <p14:creationId xmlns:p14="http://schemas.microsoft.com/office/powerpoint/2010/main" val="3290098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(2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C828087F-8DAB-2B05-0B29-FA6B0B8A111D}"/>
              </a:ext>
            </a:extLst>
          </p:cNvPr>
          <p:cNvPicPr>
            <a:picLocks noChangeAspect="1"/>
          </p:cNvPicPr>
          <p:nvPr/>
        </p:nvPicPr>
        <p:blipFill>
          <a:blip r:embed="rId3"/>
          <a:stretch>
            <a:fillRect/>
          </a:stretch>
        </p:blipFill>
        <p:spPr>
          <a:xfrm>
            <a:off x="2154327" y="1380760"/>
            <a:ext cx="7896935" cy="4052050"/>
          </a:xfrm>
          <a:prstGeom prst="rect">
            <a:avLst/>
          </a:prstGeom>
        </p:spPr>
      </p:pic>
    </p:spTree>
    <p:extLst>
      <p:ext uri="{BB962C8B-B14F-4D97-AF65-F5344CB8AC3E}">
        <p14:creationId xmlns:p14="http://schemas.microsoft.com/office/powerpoint/2010/main" val="71050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60C6-9D1D-3F3C-B87B-F9BDC6D60391}"/>
              </a:ext>
            </a:extLst>
          </p:cNvPr>
          <p:cNvSpPr>
            <a:spLocks noGrp="1"/>
          </p:cNvSpPr>
          <p:nvPr>
            <p:ph type="title"/>
          </p:nvPr>
        </p:nvSpPr>
        <p:spPr>
          <a:xfrm>
            <a:off x="561076" y="290710"/>
            <a:ext cx="10722276" cy="1082792"/>
          </a:xfrm>
        </p:spPr>
        <p:txBody>
          <a:bodyPr wrap="square" lIns="0" tIns="18000" rIns="0" bIns="18000" anchor="ctr" anchorCtr="0">
            <a:spAutoFit/>
          </a:bodyPr>
          <a:lstStyle/>
          <a:p>
            <a:r>
              <a:rPr lang="en-US" sz="3400" noProof="0" dirty="0"/>
              <a:t>Synchronization and Inter-Process Communication (</a:t>
            </a:r>
            <a:r>
              <a:rPr lang="en-US" sz="3400" spc="-500" noProof="0" dirty="0"/>
              <a:t>I P </a:t>
            </a:r>
            <a:r>
              <a:rPr lang="en-US" sz="3400" noProof="0" dirty="0"/>
              <a:t>C)</a:t>
            </a:r>
          </a:p>
        </p:txBody>
      </p:sp>
      <p:sp>
        <p:nvSpPr>
          <p:cNvPr id="3" name="Content Placeholder 2">
            <a:extLst>
              <a:ext uri="{FF2B5EF4-FFF2-40B4-BE49-F238E27FC236}">
                <a16:creationId xmlns:a16="http://schemas.microsoft.com/office/drawing/2014/main" id="{6DB29AEB-8278-5F57-BA14-2740D9223FBA}"/>
              </a:ext>
            </a:extLst>
          </p:cNvPr>
          <p:cNvSpPr>
            <a:spLocks noGrp="1"/>
          </p:cNvSpPr>
          <p:nvPr>
            <p:ph sz="quarter" idx="13"/>
          </p:nvPr>
        </p:nvSpPr>
        <p:spPr>
          <a:xfrm>
            <a:off x="561075" y="1581346"/>
            <a:ext cx="11114987" cy="1990733"/>
          </a:xfrm>
        </p:spPr>
        <p:txBody>
          <a:bodyPr wrap="square" lIns="0" tIns="18000" rIns="0" bIns="18000" anchor="ctr" anchorCtr="0">
            <a:spAutoFit/>
          </a:bodyPr>
          <a:lstStyle/>
          <a:p>
            <a:pPr marL="342900" indent="-342900">
              <a:spcBef>
                <a:spcPts val="600"/>
              </a:spcBef>
            </a:pPr>
            <a:r>
              <a:rPr lang="en-US" sz="2800" noProof="0" dirty="0"/>
              <a:t>Why?</a:t>
            </a:r>
          </a:p>
          <a:p>
            <a:pPr marL="342900" indent="-342900">
              <a:spcBef>
                <a:spcPts val="600"/>
              </a:spcBef>
            </a:pPr>
            <a:r>
              <a:rPr lang="en-US" sz="2800" noProof="0" dirty="0"/>
              <a:t>Processes need some way to </a:t>
            </a:r>
            <a:r>
              <a:rPr lang="en-US" sz="2800" b="1" noProof="0" dirty="0"/>
              <a:t>communicate:</a:t>
            </a:r>
          </a:p>
          <a:p>
            <a:pPr marL="829818" lvl="1" indent="-342900"/>
            <a:r>
              <a:rPr lang="en-US" sz="2800" noProof="0" dirty="0"/>
              <a:t>To share data throughout the execution</a:t>
            </a:r>
          </a:p>
          <a:p>
            <a:pPr marL="342900" indent="-342900">
              <a:spcBef>
                <a:spcPts val="600"/>
              </a:spcBef>
            </a:pPr>
            <a:r>
              <a:rPr lang="en-US" sz="2800" noProof="0" dirty="0"/>
              <a:t>No explicit cross-process sharing:</a:t>
            </a:r>
          </a:p>
        </p:txBody>
      </p:sp>
      <p:sp>
        <p:nvSpPr>
          <p:cNvPr id="4" name="Content Placeholder 3">
            <a:extLst>
              <a:ext uri="{FF2B5EF4-FFF2-40B4-BE49-F238E27FC236}">
                <a16:creationId xmlns:a16="http://schemas.microsoft.com/office/drawing/2014/main" id="{580EC691-CD8F-FA94-57DC-3B220F32A3B1}"/>
              </a:ext>
            </a:extLst>
          </p:cNvPr>
          <p:cNvSpPr>
            <a:spLocks noGrp="1"/>
          </p:cNvSpPr>
          <p:nvPr>
            <p:ph sz="quarter" idx="14"/>
          </p:nvPr>
        </p:nvSpPr>
        <p:spPr>
          <a:xfrm>
            <a:off x="552450" y="3741579"/>
            <a:ext cx="800100" cy="467239"/>
          </a:xfrm>
        </p:spPr>
        <p:txBody>
          <a:bodyPr wrap="square" lIns="0" tIns="18000" rIns="0" bIns="18000" anchor="ctr" anchorCtr="0">
            <a:spAutoFit/>
          </a:bodyPr>
          <a:lstStyle/>
          <a:p>
            <a:pPr marL="457200" lvl="1" indent="28575"/>
            <a:r>
              <a:rPr lang="en-US" sz="2800" noProof="0" dirty="0"/>
              <a:t>  </a:t>
            </a:r>
          </a:p>
        </p:txBody>
      </p:sp>
      <p:graphicFrame>
        <p:nvGraphicFramePr>
          <p:cNvPr id="9" name="Object 8" descr="A right headed arrow.">
            <a:extLst>
              <a:ext uri="{FF2B5EF4-FFF2-40B4-BE49-F238E27FC236}">
                <a16:creationId xmlns:a16="http://schemas.microsoft.com/office/drawing/2014/main" id="{A94A5B64-C6AE-ED2C-1DBF-C2165BE4AEDF}"/>
              </a:ext>
            </a:extLst>
          </p:cNvPr>
          <p:cNvGraphicFramePr>
            <a:graphicFrameLocks noChangeAspect="1"/>
          </p:cNvGraphicFramePr>
          <p:nvPr>
            <p:extLst>
              <p:ext uri="{D42A27DB-BD31-4B8C-83A1-F6EECF244321}">
                <p14:modId xmlns:p14="http://schemas.microsoft.com/office/powerpoint/2010/main" val="1071774901"/>
              </p:ext>
            </p:extLst>
          </p:nvPr>
        </p:nvGraphicFramePr>
        <p:xfrm>
          <a:off x="1417246" y="3892088"/>
          <a:ext cx="354192"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A right headed arrow.">
                        <a:extLst>
                          <a:ext uri="{FF2B5EF4-FFF2-40B4-BE49-F238E27FC236}">
                            <a16:creationId xmlns:a16="http://schemas.microsoft.com/office/drawing/2014/main" id="{A94A5B64-C6AE-ED2C-1DBF-C2165BE4AEDF}"/>
                          </a:ext>
                        </a:extLst>
                      </p:cNvPr>
                      <p:cNvPicPr/>
                      <p:nvPr/>
                    </p:nvPicPr>
                    <p:blipFill>
                      <a:blip r:embed="rId3"/>
                      <a:stretch>
                        <a:fillRect/>
                      </a:stretch>
                    </p:blipFill>
                    <p:spPr>
                      <a:xfrm>
                        <a:off x="1417246" y="3892088"/>
                        <a:ext cx="354192" cy="26043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4816569-A70E-759B-0044-1CDA034D8AD6}"/>
              </a:ext>
            </a:extLst>
          </p:cNvPr>
          <p:cNvSpPr>
            <a:spLocks noGrp="1"/>
          </p:cNvSpPr>
          <p:nvPr>
            <p:ph sz="quarter" idx="15"/>
          </p:nvPr>
        </p:nvSpPr>
        <p:spPr>
          <a:xfrm>
            <a:off x="1876230" y="3765289"/>
            <a:ext cx="9799831" cy="467239"/>
          </a:xfrm>
        </p:spPr>
        <p:txBody>
          <a:bodyPr wrap="square" lIns="0" tIns="18000" rIns="0" bIns="18000" anchor="ctr" anchorCtr="0">
            <a:spAutoFit/>
          </a:bodyPr>
          <a:lstStyle/>
          <a:p>
            <a:pPr marL="485775" lvl="1" indent="-485775">
              <a:buNone/>
            </a:pPr>
            <a:r>
              <a:rPr lang="en-US" sz="2800" noProof="0" dirty="0"/>
              <a:t>Data must be normally exchanged between processes</a:t>
            </a:r>
          </a:p>
        </p:txBody>
      </p:sp>
      <p:sp>
        <p:nvSpPr>
          <p:cNvPr id="8" name="Content Placeholder 7">
            <a:extLst>
              <a:ext uri="{FF2B5EF4-FFF2-40B4-BE49-F238E27FC236}">
                <a16:creationId xmlns:a16="http://schemas.microsoft.com/office/drawing/2014/main" id="{B0342F64-5E95-7800-F3E1-78DA69AEB11B}"/>
              </a:ext>
            </a:extLst>
          </p:cNvPr>
          <p:cNvSpPr>
            <a:spLocks noGrp="1"/>
          </p:cNvSpPr>
          <p:nvPr>
            <p:ph sz="quarter" idx="18"/>
          </p:nvPr>
        </p:nvSpPr>
        <p:spPr>
          <a:xfrm>
            <a:off x="561075" y="4389610"/>
            <a:ext cx="11114987" cy="1990733"/>
          </a:xfrm>
        </p:spPr>
        <p:txBody>
          <a:bodyPr wrap="square" lIns="0" tIns="18000" rIns="0" bIns="18000" anchor="ctr" anchorCtr="0">
            <a:spAutoFit/>
          </a:bodyPr>
          <a:lstStyle/>
          <a:p>
            <a:pPr marL="342900" indent="-342900">
              <a:spcBef>
                <a:spcPts val="600"/>
              </a:spcBef>
            </a:pPr>
            <a:r>
              <a:rPr lang="en-US" sz="2800" noProof="0" dirty="0"/>
              <a:t>Processes need some way to </a:t>
            </a:r>
            <a:r>
              <a:rPr lang="en-US" sz="2800" b="1" noProof="0" dirty="0"/>
              <a:t>synchronize:</a:t>
            </a:r>
          </a:p>
          <a:p>
            <a:pPr marL="829818" lvl="1" indent="-342900"/>
            <a:r>
              <a:rPr lang="en-US" sz="2800" noProof="0" dirty="0"/>
              <a:t>To account for dependencies</a:t>
            </a:r>
          </a:p>
          <a:p>
            <a:pPr marL="829818" lvl="1" indent="-342900"/>
            <a:r>
              <a:rPr lang="en-US" sz="2800" noProof="0" dirty="0"/>
              <a:t>To avoid they get in each other’s way</a:t>
            </a:r>
          </a:p>
          <a:p>
            <a:pPr marL="829818" lvl="1" indent="-342900"/>
            <a:r>
              <a:rPr lang="en-US" sz="2800" noProof="0" dirty="0"/>
              <a:t>Also applies to multithreaded execution</a:t>
            </a:r>
          </a:p>
        </p:txBody>
      </p:sp>
    </p:spTree>
    <p:extLst>
      <p:ext uri="{BB962C8B-B14F-4D97-AF65-F5344CB8AC3E}">
        <p14:creationId xmlns:p14="http://schemas.microsoft.com/office/powerpoint/2010/main" val="566107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(3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665FE98F-FBA9-308F-C05E-334723D667FC}"/>
              </a:ext>
            </a:extLst>
          </p:cNvPr>
          <p:cNvPicPr>
            <a:picLocks noChangeAspect="1"/>
          </p:cNvPicPr>
          <p:nvPr/>
        </p:nvPicPr>
        <p:blipFill>
          <a:blip r:embed="rId3"/>
          <a:stretch>
            <a:fillRect/>
          </a:stretch>
        </p:blipFill>
        <p:spPr>
          <a:xfrm>
            <a:off x="2157910" y="1377039"/>
            <a:ext cx="7876180" cy="4419727"/>
          </a:xfrm>
          <a:prstGeom prst="rect">
            <a:avLst/>
          </a:prstGeom>
        </p:spPr>
      </p:pic>
    </p:spTree>
    <p:extLst>
      <p:ext uri="{BB962C8B-B14F-4D97-AF65-F5344CB8AC3E}">
        <p14:creationId xmlns:p14="http://schemas.microsoft.com/office/powerpoint/2010/main" val="141189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(4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3333A51F-FD80-5CC5-21C8-B840709AD0FC}"/>
              </a:ext>
            </a:extLst>
          </p:cNvPr>
          <p:cNvPicPr>
            <a:picLocks noChangeAspect="1"/>
          </p:cNvPicPr>
          <p:nvPr/>
        </p:nvPicPr>
        <p:blipFill>
          <a:blip r:embed="rId3"/>
          <a:stretch>
            <a:fillRect/>
          </a:stretch>
        </p:blipFill>
        <p:spPr>
          <a:xfrm>
            <a:off x="2078756" y="1379715"/>
            <a:ext cx="8034491" cy="4382449"/>
          </a:xfrm>
          <a:prstGeom prst="rect">
            <a:avLst/>
          </a:prstGeom>
        </p:spPr>
      </p:pic>
    </p:spTree>
    <p:extLst>
      <p:ext uri="{BB962C8B-B14F-4D97-AF65-F5344CB8AC3E}">
        <p14:creationId xmlns:p14="http://schemas.microsoft.com/office/powerpoint/2010/main" val="66084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3133461-CF43-F8B7-BA5A-F8277B52C08E}"/>
              </a:ext>
            </a:extLst>
          </p:cNvPr>
          <p:cNvSpPr>
            <a:spLocks noGrp="1" noChangeArrowheads="1"/>
          </p:cNvSpPr>
          <p:nvPr>
            <p:ph type="title"/>
          </p:nvPr>
        </p:nvSpPr>
        <p:spPr>
          <a:xfrm>
            <a:off x="1981200" y="190501"/>
            <a:ext cx="8229600" cy="576263"/>
          </a:xfrm>
        </p:spPr>
        <p:txBody>
          <a:bodyPr/>
          <a:lstStyle/>
          <a:p>
            <a:pPr eaLnBrk="1" hangingPunct="1"/>
            <a:r>
              <a:rPr lang="en-US" altLang="en-US"/>
              <a:t>Mutex Locks</a:t>
            </a:r>
          </a:p>
        </p:txBody>
      </p:sp>
      <p:sp>
        <p:nvSpPr>
          <p:cNvPr id="22531" name="Rectangle 3">
            <a:extLst>
              <a:ext uri="{FF2B5EF4-FFF2-40B4-BE49-F238E27FC236}">
                <a16:creationId xmlns:a16="http://schemas.microsoft.com/office/drawing/2014/main" id="{D35D2DE9-589D-82DB-B797-4D5087413EFB}"/>
              </a:ext>
            </a:extLst>
          </p:cNvPr>
          <p:cNvSpPr>
            <a:spLocks noGrp="1" noChangeArrowheads="1"/>
          </p:cNvSpPr>
          <p:nvPr>
            <p:ph idx="1"/>
          </p:nvPr>
        </p:nvSpPr>
        <p:spPr>
          <a:xfrm>
            <a:off x="2351088" y="1177926"/>
            <a:ext cx="6869112" cy="5254625"/>
          </a:xfrm>
        </p:spPr>
        <p:txBody>
          <a:bodyPr/>
          <a:lstStyle/>
          <a:p>
            <a:pPr marL="342866" indent="-342866">
              <a:lnSpc>
                <a:spcPct val="90000"/>
              </a:lnSpc>
              <a:buFont typeface="Monotype Sorts" charset="0"/>
              <a:buChar char="n"/>
              <a:defRPr/>
            </a:pPr>
            <a:r>
              <a:rPr lang="en-US" dirty="0">
                <a:ea typeface="ＭＳ Ｐゴシック" charset="0"/>
                <a:cs typeface="ＭＳ Ｐゴシック" charset="0"/>
              </a:rPr>
              <a:t>Previous solutions are complicated and generally inaccessible to application programmers</a:t>
            </a:r>
          </a:p>
          <a:p>
            <a:pPr marL="342866" indent="-342866">
              <a:lnSpc>
                <a:spcPct val="90000"/>
              </a:lnSpc>
              <a:buFont typeface="Monotype Sorts" charset="0"/>
              <a:buChar char="n"/>
              <a:defRPr/>
            </a:pPr>
            <a:r>
              <a:rPr lang="en-US" dirty="0">
                <a:ea typeface="ＭＳ Ｐゴシック" charset="0"/>
                <a:cs typeface="ＭＳ Ｐゴシック" charset="0"/>
              </a:rPr>
              <a:t>OS designers build software tools to solve critical section problem</a:t>
            </a:r>
          </a:p>
          <a:p>
            <a:pPr marL="342866" indent="-342866">
              <a:lnSpc>
                <a:spcPct val="90000"/>
              </a:lnSpc>
              <a:buFont typeface="Monotype Sorts" charset="0"/>
              <a:buChar char="n"/>
              <a:defRPr/>
            </a:pPr>
            <a:r>
              <a:rPr lang="en-US" dirty="0">
                <a:ea typeface="ＭＳ Ｐゴシック" charset="0"/>
                <a:cs typeface="ＭＳ Ｐゴシック" charset="0"/>
              </a:rPr>
              <a:t>Simplest is </a:t>
            </a:r>
            <a:r>
              <a:rPr lang="en-US" sz="2000" dirty="0" err="1">
                <a:ea typeface="ＭＳ Ｐゴシック" charset="0"/>
                <a:cs typeface="ＭＳ Ｐゴシック" charset="0"/>
              </a:rPr>
              <a:t>mutex</a:t>
            </a:r>
            <a:r>
              <a:rPr lang="en-US" dirty="0">
                <a:ea typeface="ＭＳ Ｐゴシック" charset="0"/>
                <a:cs typeface="ＭＳ Ｐゴシック" charset="0"/>
              </a:rPr>
              <a:t> lock</a:t>
            </a:r>
          </a:p>
          <a:p>
            <a:pPr marL="342866" indent="-342866">
              <a:lnSpc>
                <a:spcPct val="90000"/>
              </a:lnSpc>
              <a:buFont typeface="Monotype Sorts" charset="0"/>
              <a:buChar char="n"/>
              <a:defRPr/>
            </a:pPr>
            <a:r>
              <a:rPr lang="en-US" dirty="0">
                <a:ea typeface="ＭＳ Ｐゴシック" charset="0"/>
                <a:cs typeface="ＭＳ Ｐゴシック" charset="0"/>
              </a:rPr>
              <a:t>Protect a critical section  by first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 lock then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the lock</a:t>
            </a:r>
          </a:p>
          <a:p>
            <a:pPr marL="742876" lvl="1" indent="-285722">
              <a:lnSpc>
                <a:spcPct val="90000"/>
              </a:lnSpc>
              <a:buFont typeface="Monotype Sorts" charset="0"/>
              <a:buChar char="l"/>
              <a:defRPr/>
            </a:pPr>
            <a:r>
              <a:rPr lang="en-US" dirty="0">
                <a:ea typeface="ＭＳ Ｐゴシック" charset="0"/>
                <a:cs typeface="ＭＳ Ｐゴシック" charset="0"/>
              </a:rPr>
              <a:t>Boolean variable indicating if lock is available or not</a:t>
            </a:r>
          </a:p>
          <a:p>
            <a:pPr marL="342866" indent="-342866">
              <a:lnSpc>
                <a:spcPct val="90000"/>
              </a:lnSpc>
              <a:buFont typeface="Monotype Sorts" charset="0"/>
              <a:buChar char="n"/>
              <a:defRPr/>
            </a:pPr>
            <a:r>
              <a:rPr lang="en-US" dirty="0">
                <a:ea typeface="ＭＳ Ｐゴシック" charset="0"/>
                <a:cs typeface="ＭＳ Ｐゴシック" charset="0"/>
              </a:rPr>
              <a:t>Calls to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and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must be atomic</a:t>
            </a:r>
          </a:p>
          <a:p>
            <a:pPr marL="742876" lvl="1" indent="-285722">
              <a:lnSpc>
                <a:spcPct val="90000"/>
              </a:lnSpc>
              <a:buFont typeface="Monotype Sorts" charset="0"/>
              <a:buChar char="l"/>
              <a:defRPr/>
            </a:pPr>
            <a:r>
              <a:rPr lang="en-US" dirty="0">
                <a:ea typeface="ＭＳ Ｐゴシック" charset="0"/>
                <a:cs typeface="ＭＳ Ｐゴシック" charset="0"/>
              </a:rPr>
              <a:t>Usually implemented via hardware atomic instructions</a:t>
            </a:r>
          </a:p>
          <a:p>
            <a:pPr marL="342866" indent="-342866">
              <a:lnSpc>
                <a:spcPct val="90000"/>
              </a:lnSpc>
              <a:buFont typeface="Monotype Sorts" charset="0"/>
              <a:buChar char="n"/>
              <a:defRPr/>
            </a:pPr>
            <a:r>
              <a:rPr lang="en-US" dirty="0">
                <a:ea typeface="ＭＳ Ｐゴシック" charset="0"/>
                <a:cs typeface="ＭＳ Ｐゴシック" charset="0"/>
              </a:rPr>
              <a:t>But this solution requires </a:t>
            </a:r>
            <a:r>
              <a:rPr lang="en-US" b="1" dirty="0">
                <a:solidFill>
                  <a:srgbClr val="3366FF"/>
                </a:solidFill>
                <a:ea typeface="ＭＳ Ｐゴシック" charset="0"/>
                <a:cs typeface="ＭＳ Ｐゴシック" charset="-128"/>
              </a:rPr>
              <a:t>busy waiting</a:t>
            </a:r>
          </a:p>
          <a:p>
            <a:pPr marL="742896" lvl="1" indent="-342866">
              <a:lnSpc>
                <a:spcPct val="90000"/>
              </a:lnSpc>
              <a:buFont typeface="Monotype Sorts" charset="0"/>
              <a:buChar char="n"/>
              <a:defRPr/>
            </a:pPr>
            <a:r>
              <a:rPr lang="en-US" dirty="0">
                <a:ea typeface="ＭＳ Ｐゴシック" charset="0"/>
                <a:cs typeface="ＭＳ Ｐゴシック" charset="0"/>
              </a:rPr>
              <a:t>This lock therefore called a </a:t>
            </a:r>
            <a:r>
              <a:rPr lang="en-US" b="1" dirty="0">
                <a:solidFill>
                  <a:srgbClr val="3366FF"/>
                </a:solidFill>
                <a:ea typeface="ＭＳ Ｐゴシック" charset="0"/>
                <a:cs typeface="ＭＳ Ｐゴシック" charset="-128"/>
              </a:rPr>
              <a:t>spinlock</a:t>
            </a:r>
          </a:p>
          <a:p>
            <a:pPr marL="0" indent="0">
              <a:lnSpc>
                <a:spcPct val="90000"/>
              </a:lnSpc>
              <a:buFont typeface="Monotype Sorts" pitchFamily="-84" charset="2"/>
              <a:buNone/>
              <a:defRPr/>
            </a:pPr>
            <a:endParaRPr lang="en-US" sz="1600" dirty="0">
              <a:ea typeface="ＭＳ Ｐゴシック" charset="0"/>
              <a:cs typeface="ＭＳ Ｐゴシック" charset="0"/>
            </a:endParaRPr>
          </a:p>
        </p:txBody>
      </p:sp>
    </p:spTree>
    <p:extLst>
      <p:ext uri="{BB962C8B-B14F-4D97-AF65-F5344CB8AC3E}">
        <p14:creationId xmlns:p14="http://schemas.microsoft.com/office/powerpoint/2010/main" val="30845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6CFC0-C32E-7DC2-C36E-4043A8862457}"/>
              </a:ext>
            </a:extLst>
          </p:cNvPr>
          <p:cNvSpPr/>
          <p:nvPr/>
        </p:nvSpPr>
        <p:spPr bwMode="auto">
          <a:xfrm>
            <a:off x="2938463" y="4684714"/>
            <a:ext cx="1587500"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4" name="Rectangle 3">
            <a:extLst>
              <a:ext uri="{FF2B5EF4-FFF2-40B4-BE49-F238E27FC236}">
                <a16:creationId xmlns:a16="http://schemas.microsoft.com/office/drawing/2014/main" id="{F3F66DA8-3E99-59B2-E986-BF0DDD4C49AB}"/>
              </a:ext>
            </a:extLst>
          </p:cNvPr>
          <p:cNvSpPr/>
          <p:nvPr/>
        </p:nvSpPr>
        <p:spPr bwMode="auto">
          <a:xfrm>
            <a:off x="2925764" y="4030663"/>
            <a:ext cx="1589087" cy="37941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50180" name="Title 1">
            <a:extLst>
              <a:ext uri="{FF2B5EF4-FFF2-40B4-BE49-F238E27FC236}">
                <a16:creationId xmlns:a16="http://schemas.microsoft.com/office/drawing/2014/main" id="{F43A3E2F-4A00-B598-3645-8D167CDF0F1C}"/>
              </a:ext>
            </a:extLst>
          </p:cNvPr>
          <p:cNvSpPr>
            <a:spLocks noGrp="1"/>
          </p:cNvSpPr>
          <p:nvPr>
            <p:ph type="title"/>
          </p:nvPr>
        </p:nvSpPr>
        <p:spPr>
          <a:xfrm>
            <a:off x="1981200" y="161926"/>
            <a:ext cx="8229600" cy="576263"/>
          </a:xfrm>
        </p:spPr>
        <p:txBody>
          <a:bodyPr/>
          <a:lstStyle/>
          <a:p>
            <a:r>
              <a:rPr lang="en-US" altLang="en-US"/>
              <a:t>acquire() and release()</a:t>
            </a:r>
          </a:p>
        </p:txBody>
      </p:sp>
      <p:sp>
        <p:nvSpPr>
          <p:cNvPr id="50181" name="Content Placeholder 2">
            <a:extLst>
              <a:ext uri="{FF2B5EF4-FFF2-40B4-BE49-F238E27FC236}">
                <a16:creationId xmlns:a16="http://schemas.microsoft.com/office/drawing/2014/main" id="{7E060B82-D408-CE46-B129-CE090364488F}"/>
              </a:ext>
            </a:extLst>
          </p:cNvPr>
          <p:cNvSpPr>
            <a:spLocks noGrp="1"/>
          </p:cNvSpPr>
          <p:nvPr>
            <p:ph idx="1"/>
          </p:nvPr>
        </p:nvSpPr>
        <p:spPr>
          <a:xfrm>
            <a:off x="2406650" y="1169989"/>
            <a:ext cx="7234238" cy="4530725"/>
          </a:xfrm>
        </p:spPr>
        <p:txBody>
          <a:bodyPr/>
          <a:lstStyle/>
          <a:p>
            <a:pPr marL="0" indent="0"/>
            <a:r>
              <a:rPr lang="en-US" altLang="en-US" sz="1400" b="1">
                <a:latin typeface="Courier New" panose="02070309020205020404" pitchFamily="49" charset="0"/>
                <a:cs typeface="Courier New" panose="02070309020205020404" pitchFamily="49" charset="0"/>
              </a:rPr>
              <a:t>   </a:t>
            </a:r>
            <a:r>
              <a:rPr lang="en-US" altLang="en-US" sz="1600" b="1">
                <a:latin typeface="Courier New" panose="02070309020205020404" pitchFamily="49" charset="0"/>
                <a:cs typeface="Courier New" panose="02070309020205020404" pitchFamily="49" charset="0"/>
              </a:rPr>
              <a:t>acquire()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while (!available)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 busy wait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available = false;;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marL="0" indent="0"/>
            <a:r>
              <a:rPr lang="en-US" altLang="en-US" sz="1600" b="1">
                <a:latin typeface="Courier New" panose="02070309020205020404" pitchFamily="49" charset="0"/>
                <a:cs typeface="Courier New" panose="02070309020205020404" pitchFamily="49" charset="0"/>
              </a:rPr>
              <a:t>   release()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available = true;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marL="0" indent="0"/>
            <a:r>
              <a:rPr lang="en-US" altLang="en-US" sz="1600" b="1">
                <a:latin typeface="Courier New" panose="02070309020205020404" pitchFamily="49" charset="0"/>
                <a:cs typeface="Courier New" panose="02070309020205020404" pitchFamily="49" charset="0"/>
              </a:rPr>
              <a:t>   do { </a:t>
            </a:r>
          </a:p>
          <a:p>
            <a:pPr marL="0" indent="0">
              <a:buFont typeface="Monotype Sorts" pitchFamily="-84" charset="2"/>
              <a:buNone/>
            </a:pPr>
            <a:r>
              <a:rPr lang="en-US" altLang="en-US" sz="1600" b="1" i="1">
                <a:latin typeface="Courier New" panose="02070309020205020404" pitchFamily="49" charset="0"/>
                <a:cs typeface="Courier New" panose="02070309020205020404" pitchFamily="49" charset="0"/>
              </a:rPr>
              <a:t>    acquire lock</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critical section</a:t>
            </a:r>
          </a:p>
          <a:p>
            <a:pPr marL="0" indent="0">
              <a:buFont typeface="Monotype Sorts" pitchFamily="-84" charset="2"/>
              <a:buNone/>
            </a:pPr>
            <a:r>
              <a:rPr lang="en-US" altLang="en-US" sz="1600" b="1" i="1">
                <a:latin typeface="Courier New" panose="02070309020205020404" pitchFamily="49" charset="0"/>
                <a:cs typeface="Courier New" panose="02070309020205020404" pitchFamily="49" charset="0"/>
              </a:rPr>
              <a:t>    release lock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remainder section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while (true); </a:t>
            </a:r>
          </a:p>
          <a:p>
            <a:pPr marL="0" indent="0">
              <a:buFont typeface="Monotype Sorts" pitchFamily="-84" charset="2"/>
              <a:buNone/>
            </a:pPr>
            <a:endParaRPr lang="en-US" altLang="en-US" sz="1400" b="1">
              <a:latin typeface="Courier New" panose="02070309020205020404" pitchFamily="49" charset="0"/>
              <a:cs typeface="Courier New" panose="02070309020205020404" pitchFamily="49" charset="0"/>
            </a:endParaRPr>
          </a:p>
          <a:p>
            <a:pPr marL="0" indent="0">
              <a:buFont typeface="Monotype Sorts" pitchFamily="-84" charset="2"/>
              <a:buNone/>
            </a:pPr>
            <a:endParaRPr lang="en-US" altLang="en-US"/>
          </a:p>
        </p:txBody>
      </p:sp>
    </p:spTree>
    <p:extLst>
      <p:ext uri="{BB962C8B-B14F-4D97-AF65-F5344CB8AC3E}">
        <p14:creationId xmlns:p14="http://schemas.microsoft.com/office/powerpoint/2010/main" val="61090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Mutexes in </a:t>
            </a:r>
            <a:r>
              <a:rPr lang="en-US" sz="3400" noProof="0" dirty="0" err="1"/>
              <a:t>Pthreads</a:t>
            </a:r>
            <a:endParaRPr lang="en-US" sz="2600" noProof="0" dirty="0"/>
          </a:p>
        </p:txBody>
      </p:sp>
      <p:graphicFrame>
        <p:nvGraphicFramePr>
          <p:cNvPr id="6" name="Table 5">
            <a:extLst>
              <a:ext uri="{FF2B5EF4-FFF2-40B4-BE49-F238E27FC236}">
                <a16:creationId xmlns:a16="http://schemas.microsoft.com/office/drawing/2014/main" id="{6848B643-491D-A109-0C6C-E8F53C91088B}"/>
              </a:ext>
            </a:extLst>
          </p:cNvPr>
          <p:cNvGraphicFramePr>
            <a:graphicFrameLocks noGrp="1"/>
          </p:cNvGraphicFramePr>
          <p:nvPr>
            <p:extLst>
              <p:ext uri="{D42A27DB-BD31-4B8C-83A1-F6EECF244321}">
                <p14:modId xmlns:p14="http://schemas.microsoft.com/office/powerpoint/2010/main" val="56312589"/>
              </p:ext>
            </p:extLst>
          </p:nvPr>
        </p:nvGraphicFramePr>
        <p:xfrm>
          <a:off x="2506666" y="1907899"/>
          <a:ext cx="7178668" cy="2377440"/>
        </p:xfrm>
        <a:graphic>
          <a:graphicData uri="http://schemas.openxmlformats.org/drawingml/2006/table">
            <a:tbl>
              <a:tblPr firstRow="1" bandRow="1">
                <a:tableStyleId>{2D5ABB26-0587-4C30-8999-92F81FD0307C}</a:tableStyleId>
              </a:tblPr>
              <a:tblGrid>
                <a:gridCol w="2980944">
                  <a:extLst>
                    <a:ext uri="{9D8B030D-6E8A-4147-A177-3AD203B41FA5}">
                      <a16:colId xmlns:a16="http://schemas.microsoft.com/office/drawing/2014/main" val="638412851"/>
                    </a:ext>
                  </a:extLst>
                </a:gridCol>
                <a:gridCol w="4197724">
                  <a:extLst>
                    <a:ext uri="{9D8B030D-6E8A-4147-A177-3AD203B41FA5}">
                      <a16:colId xmlns:a16="http://schemas.microsoft.com/office/drawing/2014/main" val="2965444144"/>
                    </a:ext>
                  </a:extLst>
                </a:gridCol>
              </a:tblGrid>
              <a:tr h="370840">
                <a:tc>
                  <a:txBody>
                    <a:bodyPr/>
                    <a:lstStyle/>
                    <a:p>
                      <a:r>
                        <a:rPr lang="en-US" sz="2000" b="1" dirty="0">
                          <a:solidFill>
                            <a:schemeClr val="tx1"/>
                          </a:solidFill>
                          <a:latin typeface="Arial" panose="020B0604020202020204" pitchFamily="34" charset="0"/>
                          <a:cs typeface="Arial" panose="020B0604020202020204" pitchFamily="34" charset="0"/>
                        </a:rPr>
                        <a:t>Thread 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479808"/>
                  </a:ext>
                </a:extLst>
              </a:tr>
              <a:tr h="370840">
                <a:tc>
                  <a:txBody>
                    <a:bodyPr/>
                    <a:lstStyle/>
                    <a:p>
                      <a:r>
                        <a:rPr lang="en-US" sz="2000" dirty="0">
                          <a:latin typeface="Arial" panose="020B0604020202020204" pitchFamily="34" charset="0"/>
                          <a:cs typeface="Arial" panose="020B0604020202020204" pitchFamily="34" charset="0"/>
                        </a:rPr>
                        <a:t>pthread_mutex_init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Create a 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16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pthread_mutex_destroy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Destroy an existing 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413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 _mutex_lock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Acquire</a:t>
                      </a:r>
                      <a:r>
                        <a:rPr lang="en-US" sz="2000" baseline="0" dirty="0">
                          <a:latin typeface="Arial" panose="020B0604020202020204" pitchFamily="34" charset="0"/>
                          <a:cs typeface="Arial" panose="020B0604020202020204" pitchFamily="34" charset="0"/>
                        </a:rPr>
                        <a:t> a lock or block</a:t>
                      </a:r>
                      <a:endParaRPr 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688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pthread_mutex_trylock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Acquire</a:t>
                      </a:r>
                      <a:r>
                        <a:rPr lang="en-US" sz="2000" baseline="0" dirty="0">
                          <a:latin typeface="Arial" panose="020B0604020202020204" pitchFamily="34" charset="0"/>
                          <a:cs typeface="Arial" panose="020B0604020202020204" pitchFamily="34" charset="0"/>
                        </a:rPr>
                        <a:t> a lock or fail</a:t>
                      </a:r>
                      <a:endParaRPr 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054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pthread_mutex_unlock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Release a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029375"/>
                  </a:ext>
                </a:extLst>
              </a:tr>
            </a:tbl>
          </a:graphicData>
        </a:graphic>
      </p:graphicFrame>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3087319" y="5442637"/>
            <a:ext cx="6028847" cy="313350"/>
          </a:xfrm>
        </p:spPr>
        <p:txBody>
          <a:bodyPr wrap="square" lIns="0" tIns="18000" rIns="0" bIns="18000" anchor="ctr" anchorCtr="0">
            <a:spAutoFit/>
          </a:bodyPr>
          <a:lstStyle/>
          <a:p>
            <a:pPr marL="0" indent="0">
              <a:spcBef>
                <a:spcPts val="600"/>
              </a:spcBef>
              <a:buNone/>
            </a:pPr>
            <a:r>
              <a:rPr lang="en-US" sz="1800" noProof="0" dirty="0"/>
              <a:t>Figure 2.31 Some of the Pthreads calls relating to mutexes.</a:t>
            </a:r>
          </a:p>
        </p:txBody>
      </p:sp>
    </p:spTree>
    <p:extLst>
      <p:ext uri="{BB962C8B-B14F-4D97-AF65-F5344CB8AC3E}">
        <p14:creationId xmlns:p14="http://schemas.microsoft.com/office/powerpoint/2010/main" val="664172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Mutexes in </a:t>
            </a:r>
            <a:r>
              <a:rPr lang="en-US" sz="3400" noProof="0" dirty="0" err="1"/>
              <a:t>Pthreads</a:t>
            </a:r>
            <a:endParaRPr lang="en-US" sz="2600" noProof="0" dirty="0"/>
          </a:p>
        </p:txBody>
      </p:sp>
      <p:graphicFrame>
        <p:nvGraphicFramePr>
          <p:cNvPr id="4" name="Table 3">
            <a:extLst>
              <a:ext uri="{FF2B5EF4-FFF2-40B4-BE49-F238E27FC236}">
                <a16:creationId xmlns:a16="http://schemas.microsoft.com/office/drawing/2014/main" id="{940C8374-80E7-B546-92C1-170A494394D0}"/>
              </a:ext>
            </a:extLst>
          </p:cNvPr>
          <p:cNvGraphicFramePr>
            <a:graphicFrameLocks noGrp="1"/>
          </p:cNvGraphicFramePr>
          <p:nvPr>
            <p:extLst>
              <p:ext uri="{D42A27DB-BD31-4B8C-83A1-F6EECF244321}">
                <p14:modId xmlns:p14="http://schemas.microsoft.com/office/powerpoint/2010/main" val="2474791399"/>
              </p:ext>
            </p:extLst>
          </p:nvPr>
        </p:nvGraphicFramePr>
        <p:xfrm>
          <a:off x="1857390" y="2219774"/>
          <a:ext cx="8506225" cy="2377440"/>
        </p:xfrm>
        <a:graphic>
          <a:graphicData uri="http://schemas.openxmlformats.org/drawingml/2006/table">
            <a:tbl>
              <a:tblPr firstRow="1" bandRow="1">
                <a:tableStyleId>{2D5ABB26-0587-4C30-8999-92F81FD0307C}</a:tableStyleId>
              </a:tblPr>
              <a:tblGrid>
                <a:gridCol w="3011603">
                  <a:extLst>
                    <a:ext uri="{9D8B030D-6E8A-4147-A177-3AD203B41FA5}">
                      <a16:colId xmlns:a16="http://schemas.microsoft.com/office/drawing/2014/main" val="638412851"/>
                    </a:ext>
                  </a:extLst>
                </a:gridCol>
                <a:gridCol w="5494622">
                  <a:extLst>
                    <a:ext uri="{9D8B030D-6E8A-4147-A177-3AD203B41FA5}">
                      <a16:colId xmlns:a16="http://schemas.microsoft.com/office/drawing/2014/main" val="2965444144"/>
                    </a:ext>
                  </a:extLst>
                </a:gridCol>
              </a:tblGrid>
              <a:tr h="370840">
                <a:tc>
                  <a:txBody>
                    <a:bodyPr/>
                    <a:lstStyle/>
                    <a:p>
                      <a:r>
                        <a:rPr lang="en-US" sz="2000" b="1" dirty="0">
                          <a:solidFill>
                            <a:schemeClr val="tx1"/>
                          </a:solidFill>
                          <a:latin typeface="Arial" panose="020B0604020202020204" pitchFamily="34" charset="0"/>
                          <a:cs typeface="Arial" panose="020B0604020202020204" pitchFamily="34" charset="0"/>
                        </a:rPr>
                        <a:t>Thread Call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Description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479808"/>
                  </a:ext>
                </a:extLst>
              </a:tr>
              <a:tr h="370840">
                <a:tc>
                  <a:txBody>
                    <a:bodyPr/>
                    <a:lstStyle/>
                    <a:p>
                      <a:r>
                        <a:rPr lang="en-US" sz="2000" dirty="0">
                          <a:latin typeface="Arial" panose="020B0604020202020204" pitchFamily="34" charset="0"/>
                          <a:cs typeface="Arial" panose="020B0604020202020204" pitchFamily="34" charset="0"/>
                        </a:rPr>
                        <a:t>pthread_cond_init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Create a condition variable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16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pthread_cond_destroy</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Destroy a condition variable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413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 _cond_wait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Block waiting for a signal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688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pthread_cond_signal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Signal another thread and wake it up</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054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pthread_cond_broadcast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Signal multiple threads and wake all of them</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029375"/>
                  </a:ext>
                </a:extLst>
              </a:tr>
            </a:tbl>
          </a:graphicData>
        </a:graphic>
      </p:graphicFrame>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581885" y="5762713"/>
            <a:ext cx="7039715" cy="313350"/>
          </a:xfrm>
        </p:spPr>
        <p:txBody>
          <a:bodyPr wrap="square" lIns="0" tIns="18000" rIns="0" bIns="18000" anchor="ctr" anchorCtr="0">
            <a:spAutoFit/>
          </a:bodyPr>
          <a:lstStyle/>
          <a:p>
            <a:pPr marL="0" indent="0">
              <a:spcBef>
                <a:spcPts val="600"/>
              </a:spcBef>
              <a:buNone/>
            </a:pPr>
            <a:r>
              <a:rPr lang="en-US" sz="1800" noProof="0" dirty="0"/>
              <a:t>Figure 2.32</a:t>
            </a:r>
            <a:r>
              <a:rPr lang="en-US" sz="1800" b="1" noProof="0" dirty="0"/>
              <a:t> </a:t>
            </a:r>
            <a:r>
              <a:rPr lang="en-US" sz="1800" noProof="0" dirty="0"/>
              <a:t>Some of the Pthreads calls relating to condition variables.</a:t>
            </a:r>
          </a:p>
        </p:txBody>
      </p:sp>
    </p:spTree>
    <p:extLst>
      <p:ext uri="{BB962C8B-B14F-4D97-AF65-F5344CB8AC3E}">
        <p14:creationId xmlns:p14="http://schemas.microsoft.com/office/powerpoint/2010/main" val="243317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319DD2D-0682-9D2E-B218-E2DD97746237}"/>
              </a:ext>
            </a:extLst>
          </p:cNvPr>
          <p:cNvSpPr>
            <a:spLocks noGrp="1" noChangeArrowheads="1"/>
          </p:cNvSpPr>
          <p:nvPr>
            <p:ph type="title"/>
          </p:nvPr>
        </p:nvSpPr>
        <p:spPr>
          <a:xfrm>
            <a:off x="1981200" y="147638"/>
            <a:ext cx="8229600" cy="576262"/>
          </a:xfrm>
        </p:spPr>
        <p:txBody>
          <a:bodyPr/>
          <a:lstStyle/>
          <a:p>
            <a:pPr eaLnBrk="1" hangingPunct="1"/>
            <a:r>
              <a:rPr lang="en-US" altLang="en-US"/>
              <a:t>Semaphore</a:t>
            </a:r>
          </a:p>
        </p:txBody>
      </p:sp>
      <p:sp>
        <p:nvSpPr>
          <p:cNvPr id="51203" name="Rectangle 3">
            <a:extLst>
              <a:ext uri="{FF2B5EF4-FFF2-40B4-BE49-F238E27FC236}">
                <a16:creationId xmlns:a16="http://schemas.microsoft.com/office/drawing/2014/main" id="{6E294093-15AC-BAFD-0DDF-D06FB3A80C69}"/>
              </a:ext>
            </a:extLst>
          </p:cNvPr>
          <p:cNvSpPr>
            <a:spLocks noGrp="1" noChangeArrowheads="1"/>
          </p:cNvSpPr>
          <p:nvPr>
            <p:ph idx="1"/>
          </p:nvPr>
        </p:nvSpPr>
        <p:spPr>
          <a:xfrm>
            <a:off x="2351089" y="1163639"/>
            <a:ext cx="7921625" cy="5254625"/>
          </a:xfrm>
        </p:spPr>
        <p:txBody>
          <a:bodyPr/>
          <a:lstStyle/>
          <a:p>
            <a:pPr>
              <a:lnSpc>
                <a:spcPct val="90000"/>
              </a:lnSpc>
            </a:pPr>
            <a:r>
              <a:rPr lang="en-US" altLang="en-US" sz="1600"/>
              <a:t>Synchronization tool that provides more sophisticated ways (than Mutex locks)  for process to synchronize their activities.</a:t>
            </a:r>
            <a:endParaRPr lang="en-US" altLang="en-US" sz="1600" i="1">
              <a:solidFill>
                <a:schemeClr val="tx2"/>
              </a:solidFill>
            </a:endParaRPr>
          </a:p>
          <a:p>
            <a:pPr>
              <a:lnSpc>
                <a:spcPct val="90000"/>
              </a:lnSpc>
            </a:pPr>
            <a:r>
              <a:rPr lang="en-US" altLang="en-US" sz="1600"/>
              <a:t>Semaphore </a:t>
            </a:r>
            <a:r>
              <a:rPr lang="en-US" altLang="en-US" sz="1600" b="1" i="1"/>
              <a:t>S</a:t>
            </a:r>
            <a:r>
              <a:rPr lang="en-US" altLang="en-US" sz="1600"/>
              <a:t> – integer variable</a:t>
            </a:r>
          </a:p>
          <a:p>
            <a:pPr>
              <a:lnSpc>
                <a:spcPct val="90000"/>
              </a:lnSpc>
            </a:pPr>
            <a:r>
              <a:rPr lang="en-US" altLang="en-US" sz="1600"/>
              <a:t>Can only be accessed via two indivisible (atomic) operations</a:t>
            </a:r>
          </a:p>
          <a:p>
            <a:pPr lvl="1">
              <a:lnSpc>
                <a:spcPct val="90000"/>
              </a:lnSpc>
            </a:pPr>
            <a:r>
              <a:rPr lang="en-US" altLang="en-US" b="1">
                <a:solidFill>
                  <a:srgbClr val="000000"/>
                </a:solidFill>
                <a:latin typeface="Courier New" panose="02070309020205020404" pitchFamily="49" charset="0"/>
              </a:rPr>
              <a:t>wait()</a:t>
            </a:r>
            <a:r>
              <a:rPr lang="en-US" altLang="en-US">
                <a:solidFill>
                  <a:srgbClr val="000000"/>
                </a:solidFill>
              </a:rPr>
              <a:t> </a:t>
            </a:r>
            <a:r>
              <a:rPr lang="en-US" altLang="en-US" sz="1600">
                <a:solidFill>
                  <a:srgbClr val="000000"/>
                </a:solidFill>
              </a:rPr>
              <a:t>and </a:t>
            </a:r>
            <a:r>
              <a:rPr lang="en-US" altLang="en-US" b="1">
                <a:solidFill>
                  <a:srgbClr val="000000"/>
                </a:solidFill>
                <a:latin typeface="Courier New" panose="02070309020205020404" pitchFamily="49" charset="0"/>
              </a:rPr>
              <a:t>signal()</a:t>
            </a:r>
          </a:p>
          <a:p>
            <a:pPr lvl="2">
              <a:lnSpc>
                <a:spcPct val="90000"/>
              </a:lnSpc>
            </a:pPr>
            <a:r>
              <a:rPr lang="en-US" altLang="en-US" sz="1600"/>
              <a:t>Originally called </a:t>
            </a:r>
            <a:r>
              <a:rPr lang="en-US" altLang="en-US" b="1">
                <a:solidFill>
                  <a:srgbClr val="000000"/>
                </a:solidFill>
                <a:latin typeface="Courier New" panose="02070309020205020404" pitchFamily="49" charset="0"/>
              </a:rPr>
              <a:t>P()</a:t>
            </a:r>
            <a:r>
              <a:rPr lang="en-US" altLang="en-US"/>
              <a:t> </a:t>
            </a:r>
            <a:r>
              <a:rPr lang="en-US" altLang="en-US" sz="1600"/>
              <a:t>and </a:t>
            </a:r>
            <a:r>
              <a:rPr lang="en-US" altLang="en-US" b="1">
                <a:solidFill>
                  <a:srgbClr val="000000"/>
                </a:solidFill>
                <a:latin typeface="Courier New" panose="02070309020205020404" pitchFamily="49" charset="0"/>
              </a:rPr>
              <a:t>V()</a:t>
            </a:r>
          </a:p>
          <a:p>
            <a:pPr>
              <a:lnSpc>
                <a:spcPct val="90000"/>
              </a:lnSpc>
            </a:pPr>
            <a:r>
              <a:rPr lang="en-US" altLang="en-US" sz="1600"/>
              <a:t>Definition of  the </a:t>
            </a:r>
            <a:r>
              <a:rPr lang="en-US" altLang="en-US" b="1">
                <a:solidFill>
                  <a:srgbClr val="000000"/>
                </a:solidFill>
                <a:latin typeface="Courier New" panose="02070309020205020404" pitchFamily="49" charset="0"/>
                <a:cs typeface="Courier New" panose="02070309020205020404" pitchFamily="49" charset="0"/>
              </a:rPr>
              <a:t>wait() operation</a:t>
            </a:r>
          </a:p>
          <a:p>
            <a:pPr lvl="1">
              <a:lnSpc>
                <a:spcPct val="90000"/>
              </a:lnSpc>
              <a:buFont typeface="Monotype Sorts" pitchFamily="-84" charset="2"/>
              <a:buNone/>
            </a:pPr>
            <a:r>
              <a:rPr lang="en-US" altLang="en-US" b="1">
                <a:latin typeface="Courier New" panose="02070309020205020404" pitchFamily="49" charset="0"/>
                <a:sym typeface="Symbol" panose="05050102010706020507" pitchFamily="18" charset="2"/>
              </a:rPr>
              <a:t>wait(S)</a:t>
            </a:r>
            <a:r>
              <a:rPr lang="en-US" altLang="en-US" sz="1600" b="1">
                <a:latin typeface="Courier New" panose="02070309020205020404" pitchFamily="49" charset="0"/>
                <a:sym typeface="Symbol" panose="05050102010706020507" pitchFamily="18" charset="2"/>
              </a:rPr>
              <a:t> { </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    while (S &lt;= 0)</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       ; // busy wait</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    S--;</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a:t>
            </a:r>
          </a:p>
          <a:p>
            <a:pPr>
              <a:lnSpc>
                <a:spcPct val="90000"/>
              </a:lnSpc>
            </a:pPr>
            <a:r>
              <a:rPr lang="en-US" altLang="en-US" sz="1600"/>
              <a:t>Definition of  the </a:t>
            </a:r>
            <a:r>
              <a:rPr lang="en-US" altLang="en-US" b="1">
                <a:solidFill>
                  <a:srgbClr val="000000"/>
                </a:solidFill>
                <a:latin typeface="Courier New" panose="02070309020205020404" pitchFamily="49" charset="0"/>
                <a:cs typeface="Courier New" panose="02070309020205020404" pitchFamily="49" charset="0"/>
              </a:rPr>
              <a:t>signal() operation</a:t>
            </a:r>
            <a:endParaRPr lang="en-US" altLang="en-US" sz="1600" b="1">
              <a:latin typeface="Courier New" panose="02070309020205020404" pitchFamily="49" charset="0"/>
              <a:cs typeface="Courier New" panose="02070309020205020404" pitchFamily="49" charset="0"/>
              <a:sym typeface="Symbol" panose="05050102010706020507" pitchFamily="18" charset="2"/>
            </a:endParaRPr>
          </a:p>
          <a:p>
            <a:pPr lvl="1">
              <a:lnSpc>
                <a:spcPct val="90000"/>
              </a:lnSpc>
              <a:buFont typeface="Monotype Sorts" pitchFamily="-84" charset="2"/>
              <a:buNone/>
            </a:pPr>
            <a:r>
              <a:rPr lang="en-US" altLang="en-US" b="1">
                <a:latin typeface="Courier New" panose="02070309020205020404" pitchFamily="49" charset="0"/>
                <a:sym typeface="Symbol" panose="05050102010706020507" pitchFamily="18" charset="2"/>
              </a:rPr>
              <a:t>signal(S)</a:t>
            </a:r>
            <a:r>
              <a:rPr lang="en-US" altLang="en-US" sz="1600" b="1">
                <a:latin typeface="Courier New" panose="02070309020205020404" pitchFamily="49" charset="0"/>
                <a:sym typeface="Symbol" panose="05050102010706020507" pitchFamily="18" charset="2"/>
              </a:rPr>
              <a:t> { </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    S++;</a:t>
            </a:r>
          </a:p>
          <a:p>
            <a:pPr lvl="1">
              <a:lnSpc>
                <a:spcPct val="90000"/>
              </a:lnSpc>
              <a:buFont typeface="Monotype Sorts" pitchFamily="-84" charset="2"/>
              <a:buNone/>
            </a:pPr>
            <a:r>
              <a:rPr lang="en-US" altLang="en-US" sz="1600" b="1">
                <a:latin typeface="Courier New" panose="02070309020205020404" pitchFamily="49" charset="0"/>
                <a:sym typeface="Symbol" panose="05050102010706020507" pitchFamily="18" charset="2"/>
              </a:rPr>
              <a:t>}</a:t>
            </a:r>
          </a:p>
        </p:txBody>
      </p:sp>
    </p:spTree>
    <p:extLst>
      <p:ext uri="{BB962C8B-B14F-4D97-AF65-F5344CB8AC3E}">
        <p14:creationId xmlns:p14="http://schemas.microsoft.com/office/powerpoint/2010/main" val="23009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54386EF-C9BF-ED1E-1D23-E978B4BADBDE}"/>
              </a:ext>
            </a:extLst>
          </p:cNvPr>
          <p:cNvSpPr>
            <a:spLocks noGrp="1" noChangeArrowheads="1"/>
          </p:cNvSpPr>
          <p:nvPr>
            <p:ph type="title"/>
          </p:nvPr>
        </p:nvSpPr>
        <p:spPr>
          <a:xfrm>
            <a:off x="2085975" y="288925"/>
            <a:ext cx="8534400" cy="457200"/>
          </a:xfrm>
        </p:spPr>
        <p:txBody>
          <a:bodyPr/>
          <a:lstStyle/>
          <a:p>
            <a:pPr eaLnBrk="1" hangingPunct="1"/>
            <a:r>
              <a:rPr lang="en-US" altLang="en-US"/>
              <a:t>Semaphore Usage</a:t>
            </a:r>
          </a:p>
        </p:txBody>
      </p:sp>
      <p:sp>
        <p:nvSpPr>
          <p:cNvPr id="53251" name="Rectangle 3">
            <a:extLst>
              <a:ext uri="{FF2B5EF4-FFF2-40B4-BE49-F238E27FC236}">
                <a16:creationId xmlns:a16="http://schemas.microsoft.com/office/drawing/2014/main" id="{3B3094BC-42FD-75BD-7425-0B87C467B248}"/>
              </a:ext>
            </a:extLst>
          </p:cNvPr>
          <p:cNvSpPr>
            <a:spLocks noGrp="1" noChangeArrowheads="1"/>
          </p:cNvSpPr>
          <p:nvPr>
            <p:ph idx="1"/>
          </p:nvPr>
        </p:nvSpPr>
        <p:spPr>
          <a:xfrm>
            <a:off x="2368550" y="1093789"/>
            <a:ext cx="7194550" cy="4530725"/>
          </a:xfrm>
        </p:spPr>
        <p:txBody>
          <a:bodyPr/>
          <a:lstStyle/>
          <a:p>
            <a:pPr>
              <a:tabLst>
                <a:tab pos="2001838" algn="ctr"/>
                <a:tab pos="4513263" algn="ctr"/>
              </a:tabLst>
            </a:pPr>
            <a:r>
              <a:rPr lang="en-US" altLang="en-US" sz="1600" b="1">
                <a:solidFill>
                  <a:srgbClr val="3366FF"/>
                </a:solidFill>
              </a:rPr>
              <a:t>Counting semaphore </a:t>
            </a:r>
            <a:r>
              <a:rPr lang="en-US" altLang="en-US" sz="1600"/>
              <a:t>– integer value can range over an unrestricted domain</a:t>
            </a:r>
          </a:p>
          <a:p>
            <a:pPr>
              <a:tabLst>
                <a:tab pos="2001838" algn="ctr"/>
                <a:tab pos="4513263" algn="ctr"/>
              </a:tabLst>
            </a:pPr>
            <a:r>
              <a:rPr lang="en-US" altLang="en-US" sz="1600" b="1">
                <a:solidFill>
                  <a:srgbClr val="3366FF"/>
                </a:solidFill>
              </a:rPr>
              <a:t>Binary semaphore </a:t>
            </a:r>
            <a:r>
              <a:rPr lang="en-US" altLang="en-US" sz="1600"/>
              <a:t>– integer value can range only between 0 and 1</a:t>
            </a:r>
          </a:p>
          <a:p>
            <a:pPr lvl="1">
              <a:tabLst>
                <a:tab pos="2001838" algn="ctr"/>
                <a:tab pos="4513263" algn="ctr"/>
              </a:tabLst>
            </a:pPr>
            <a:r>
              <a:rPr lang="en-US" altLang="en-US" sz="1600">
                <a:sym typeface="MT Extra" panose="05050102010205020202" pitchFamily="18" charset="2"/>
              </a:rPr>
              <a:t>Same as a </a:t>
            </a:r>
            <a:r>
              <a:rPr lang="en-US" altLang="en-US" sz="1600" b="1">
                <a:solidFill>
                  <a:srgbClr val="3366FF"/>
                </a:solidFill>
                <a:sym typeface="MT Extra" panose="05050102010205020202" pitchFamily="18" charset="2"/>
              </a:rPr>
              <a:t>mutex lock</a:t>
            </a:r>
            <a:endParaRPr lang="en-US" altLang="en-US" sz="1600" b="1">
              <a:solidFill>
                <a:srgbClr val="3366FF"/>
              </a:solidFill>
            </a:endParaRPr>
          </a:p>
          <a:p>
            <a:pPr>
              <a:tabLst>
                <a:tab pos="2001838" algn="ctr"/>
                <a:tab pos="4513263" algn="ctr"/>
              </a:tabLst>
            </a:pPr>
            <a:r>
              <a:rPr lang="en-US" altLang="en-US" sz="1600">
                <a:sym typeface="MT Extra" panose="05050102010205020202" pitchFamily="18" charset="2"/>
              </a:rPr>
              <a:t>Can solve various synchronization problems</a:t>
            </a:r>
          </a:p>
          <a:p>
            <a:pPr>
              <a:tabLst>
                <a:tab pos="2001838" algn="ctr"/>
                <a:tab pos="4513263" algn="ctr"/>
              </a:tabLst>
            </a:pPr>
            <a:r>
              <a:rPr lang="en-US" altLang="en-US" sz="1600">
                <a:sym typeface="MT Extra" panose="05050102010205020202" pitchFamily="18" charset="2"/>
              </a:rPr>
              <a:t>Consider </a:t>
            </a:r>
            <a:r>
              <a:rPr lang="en-US" altLang="en-US" sz="1600" b="1" i="1">
                <a:sym typeface="MT Extra" panose="05050102010205020202" pitchFamily="18" charset="2"/>
              </a:rPr>
              <a:t>P</a:t>
            </a:r>
            <a:r>
              <a:rPr lang="en-US" altLang="en-US" sz="1600" b="1" i="1" baseline="-25000">
                <a:sym typeface="MT Extra" panose="05050102010205020202" pitchFamily="18" charset="2"/>
              </a:rPr>
              <a:t>1</a:t>
            </a:r>
            <a:r>
              <a:rPr lang="en-US" altLang="en-US" sz="1600" b="1" i="1">
                <a:sym typeface="MT Extra" panose="05050102010205020202" pitchFamily="18" charset="2"/>
              </a:rPr>
              <a:t> </a:t>
            </a:r>
            <a:r>
              <a:rPr lang="en-US" altLang="en-US" sz="1600">
                <a:sym typeface="MT Extra" panose="05050102010205020202" pitchFamily="18" charset="2"/>
              </a:rPr>
              <a:t> and </a:t>
            </a:r>
            <a:r>
              <a:rPr lang="en-US" altLang="en-US" sz="1600" b="1" i="1">
                <a:sym typeface="MT Extra" panose="05050102010205020202" pitchFamily="18" charset="2"/>
              </a:rPr>
              <a:t>P</a:t>
            </a:r>
            <a:r>
              <a:rPr lang="en-US" altLang="en-US" sz="1600" b="1" i="1" baseline="-25000">
                <a:sym typeface="MT Extra" panose="05050102010205020202" pitchFamily="18" charset="2"/>
              </a:rPr>
              <a:t>2</a:t>
            </a:r>
            <a:r>
              <a:rPr lang="en-US" altLang="en-US" sz="1600">
                <a:sym typeface="MT Extra" panose="05050102010205020202" pitchFamily="18" charset="2"/>
              </a:rPr>
              <a:t> that require</a:t>
            </a:r>
            <a:r>
              <a:rPr lang="en-US" altLang="en-US" sz="1600" b="1" i="1">
                <a:sym typeface="MT Extra" panose="05050102010205020202" pitchFamily="18" charset="2"/>
              </a:rPr>
              <a:t> S</a:t>
            </a:r>
            <a:r>
              <a:rPr lang="en-US" altLang="en-US" sz="1600" b="1" i="1" baseline="-25000">
                <a:sym typeface="MT Extra" panose="05050102010205020202" pitchFamily="18" charset="2"/>
              </a:rPr>
              <a:t>1</a:t>
            </a:r>
            <a:r>
              <a:rPr lang="en-US" altLang="en-US" sz="1600" b="1" i="1">
                <a:sym typeface="MT Extra" panose="05050102010205020202" pitchFamily="18" charset="2"/>
              </a:rPr>
              <a:t> </a:t>
            </a:r>
            <a:r>
              <a:rPr lang="en-US" altLang="en-US" sz="1600">
                <a:sym typeface="MT Extra" panose="05050102010205020202" pitchFamily="18" charset="2"/>
              </a:rPr>
              <a:t>to happen before </a:t>
            </a:r>
            <a:r>
              <a:rPr lang="en-US" altLang="en-US" sz="1600" b="1" i="1">
                <a:sym typeface="MT Extra" panose="05050102010205020202" pitchFamily="18" charset="2"/>
              </a:rPr>
              <a:t>S</a:t>
            </a:r>
            <a:r>
              <a:rPr lang="en-US" altLang="en-US" sz="1600" b="1" i="1" baseline="-25000">
                <a:sym typeface="MT Extra" panose="05050102010205020202" pitchFamily="18" charset="2"/>
              </a:rPr>
              <a:t>2</a:t>
            </a:r>
          </a:p>
          <a:p>
            <a:pPr>
              <a:buFont typeface="Monotype Sorts" pitchFamily="-84" charset="2"/>
              <a:buNone/>
              <a:tabLst>
                <a:tab pos="2001838" algn="ctr"/>
                <a:tab pos="4513263" algn="ctr"/>
              </a:tabLst>
            </a:pPr>
            <a:r>
              <a:rPr lang="en-US" altLang="en-US" sz="1600">
                <a:sym typeface="MT Extra" panose="05050102010205020202" pitchFamily="18" charset="2"/>
              </a:rPr>
              <a:t>       Create a semaphore “</a:t>
            </a:r>
            <a:r>
              <a:rPr lang="en-US" altLang="ja-JP"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synch</a:t>
            </a:r>
            <a:r>
              <a:rPr lang="en-US" altLang="en-US" sz="1600">
                <a:sym typeface="MT Extra" panose="05050102010205020202" pitchFamily="18" charset="2"/>
              </a:rPr>
              <a:t>”</a:t>
            </a:r>
            <a:r>
              <a:rPr lang="en-US" altLang="ja-JP" sz="1600">
                <a:sym typeface="MT Extra" panose="05050102010205020202" pitchFamily="18" charset="2"/>
              </a:rPr>
              <a:t> initialized to 0 </a:t>
            </a: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P1:</a:t>
            </a: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   S</a:t>
            </a:r>
            <a:r>
              <a:rPr lang="en-US" altLang="en-US" sz="1600" b="1" baseline="-25000">
                <a:solidFill>
                  <a:srgbClr val="000000"/>
                </a:solidFill>
                <a:latin typeface="Courier New" panose="02070309020205020404" pitchFamily="49" charset="0"/>
                <a:cs typeface="Courier New" panose="02070309020205020404" pitchFamily="49" charset="0"/>
                <a:sym typeface="MT Extra" panose="05050102010205020202" pitchFamily="18" charset="2"/>
              </a:rPr>
              <a:t>1</a:t>
            </a: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a:t>
            </a: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   signal(synch);</a:t>
            </a: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P2:</a:t>
            </a: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   wait(synch)</a:t>
            </a:r>
            <a:r>
              <a:rPr lang="en-US" altLang="en-US" sz="1400">
                <a:solidFill>
                  <a:srgbClr val="0000FF"/>
                </a:solidFill>
                <a:sym typeface="MT Extra" panose="05050102010205020202" pitchFamily="18" charset="2"/>
              </a:rPr>
              <a:t>;</a:t>
            </a:r>
            <a:endPar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endParaRPr>
          </a:p>
          <a:p>
            <a:pPr lvl="1">
              <a:buFont typeface="Monotype Sorts" pitchFamily="-84" charset="2"/>
              <a:buNone/>
              <a:tabLst>
                <a:tab pos="2001838" algn="ctr"/>
                <a:tab pos="4513263" algn="ctr"/>
              </a:tabLst>
            </a:pP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   S</a:t>
            </a:r>
            <a:r>
              <a:rPr lang="en-US" altLang="en-US" sz="1600" b="1" baseline="-25000">
                <a:solidFill>
                  <a:srgbClr val="000000"/>
                </a:solidFill>
                <a:latin typeface="Courier New" panose="02070309020205020404" pitchFamily="49" charset="0"/>
                <a:cs typeface="Courier New" panose="02070309020205020404" pitchFamily="49" charset="0"/>
                <a:sym typeface="MT Extra" panose="05050102010205020202" pitchFamily="18" charset="2"/>
              </a:rPr>
              <a:t>2</a:t>
            </a:r>
            <a:r>
              <a:rPr lang="en-US" altLang="en-US" sz="1600" b="1">
                <a:solidFill>
                  <a:srgbClr val="000000"/>
                </a:solidFill>
                <a:latin typeface="Courier New" panose="02070309020205020404" pitchFamily="49" charset="0"/>
                <a:cs typeface="Courier New" panose="02070309020205020404" pitchFamily="49" charset="0"/>
                <a:sym typeface="MT Extra" panose="05050102010205020202" pitchFamily="18" charset="2"/>
              </a:rPr>
              <a:t>;</a:t>
            </a:r>
            <a:endParaRPr lang="en-US" altLang="en-US" sz="1600">
              <a:sym typeface="MT Extra" panose="05050102010205020202" pitchFamily="18" charset="2"/>
            </a:endParaRPr>
          </a:p>
          <a:p>
            <a:pPr>
              <a:tabLst>
                <a:tab pos="2001838" algn="ctr"/>
                <a:tab pos="4513263" algn="ctr"/>
              </a:tabLst>
            </a:pPr>
            <a:r>
              <a:rPr lang="en-US" altLang="en-US" sz="1600"/>
              <a:t>Can implement a counting semaphore </a:t>
            </a:r>
            <a:r>
              <a:rPr lang="en-US" altLang="en-US" sz="1600" b="1" i="1">
                <a:solidFill>
                  <a:srgbClr val="000000"/>
                </a:solidFill>
              </a:rPr>
              <a:t>S</a:t>
            </a:r>
            <a:r>
              <a:rPr lang="en-US" altLang="en-US" sz="1600"/>
              <a:t> as a binary semaphore</a:t>
            </a:r>
          </a:p>
          <a:p>
            <a:pPr>
              <a:tabLst>
                <a:tab pos="2001838" algn="ctr"/>
                <a:tab pos="4513263" algn="ctr"/>
              </a:tabLst>
            </a:pPr>
            <a:endParaRPr lang="en-US" altLang="en-US" sz="1600" b="1" i="1" baseline="-25000">
              <a:sym typeface="MT Extra" panose="05050102010205020202" pitchFamily="18" charset="2"/>
            </a:endParaRPr>
          </a:p>
        </p:txBody>
      </p:sp>
    </p:spTree>
    <p:extLst>
      <p:ext uri="{BB962C8B-B14F-4D97-AF65-F5344CB8AC3E}">
        <p14:creationId xmlns:p14="http://schemas.microsoft.com/office/powerpoint/2010/main" val="123796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C6AA143-2690-9E09-1BEF-21362577BCAB}"/>
              </a:ext>
            </a:extLst>
          </p:cNvPr>
          <p:cNvSpPr>
            <a:spLocks noGrp="1" noChangeArrowheads="1"/>
          </p:cNvSpPr>
          <p:nvPr>
            <p:ph type="title"/>
          </p:nvPr>
        </p:nvSpPr>
        <p:spPr>
          <a:xfrm>
            <a:off x="1981200" y="190501"/>
            <a:ext cx="8229600" cy="576263"/>
          </a:xfrm>
        </p:spPr>
        <p:txBody>
          <a:bodyPr/>
          <a:lstStyle/>
          <a:p>
            <a:pPr eaLnBrk="1" hangingPunct="1"/>
            <a:r>
              <a:rPr lang="en-US" altLang="en-US"/>
              <a:t>Semaphore Implementation</a:t>
            </a:r>
          </a:p>
        </p:txBody>
      </p:sp>
      <p:sp>
        <p:nvSpPr>
          <p:cNvPr id="55299" name="Rectangle 3">
            <a:extLst>
              <a:ext uri="{FF2B5EF4-FFF2-40B4-BE49-F238E27FC236}">
                <a16:creationId xmlns:a16="http://schemas.microsoft.com/office/drawing/2014/main" id="{55888BAC-3D80-B22D-801B-B5831054F58B}"/>
              </a:ext>
            </a:extLst>
          </p:cNvPr>
          <p:cNvSpPr>
            <a:spLocks noGrp="1" noChangeArrowheads="1"/>
          </p:cNvSpPr>
          <p:nvPr>
            <p:ph idx="1"/>
          </p:nvPr>
        </p:nvSpPr>
        <p:spPr>
          <a:xfrm>
            <a:off x="2393950" y="1157289"/>
            <a:ext cx="7143750" cy="4530725"/>
          </a:xfrm>
        </p:spPr>
        <p:txBody>
          <a:bodyPr/>
          <a:lstStyle/>
          <a:p>
            <a:r>
              <a:rPr lang="en-US" altLang="en-US"/>
              <a:t>Must guarantee that no two processes can execute  the </a:t>
            </a:r>
            <a:r>
              <a:rPr lang="en-US" altLang="en-US" sz="2000" b="1">
                <a:latin typeface="Courier New" panose="02070309020205020404" pitchFamily="49" charset="0"/>
                <a:cs typeface="Courier New" panose="02070309020205020404" pitchFamily="49" charset="0"/>
              </a:rPr>
              <a:t>wait() </a:t>
            </a:r>
            <a:r>
              <a:rPr lang="en-US" altLang="en-US"/>
              <a:t>and </a:t>
            </a:r>
            <a:r>
              <a:rPr lang="en-US" altLang="en-US" sz="2000" b="1">
                <a:latin typeface="Courier New" panose="02070309020205020404" pitchFamily="49" charset="0"/>
                <a:cs typeface="Courier New" panose="02070309020205020404" pitchFamily="49" charset="0"/>
              </a:rPr>
              <a:t>signal() </a:t>
            </a:r>
            <a:r>
              <a:rPr lang="en-US" altLang="en-US"/>
              <a:t>on the same semaphore at the same time</a:t>
            </a:r>
          </a:p>
          <a:p>
            <a:r>
              <a:rPr lang="en-US" altLang="en-US"/>
              <a:t>Thus, the implementation becomes the critical section problem where the </a:t>
            </a:r>
            <a:r>
              <a:rPr lang="en-US" altLang="en-US" sz="2000" b="1">
                <a:latin typeface="Courier New" panose="02070309020205020404" pitchFamily="49" charset="0"/>
                <a:cs typeface="Courier New" panose="02070309020205020404" pitchFamily="49" charset="0"/>
              </a:rPr>
              <a:t>wait</a:t>
            </a:r>
            <a:r>
              <a:rPr lang="en-US" altLang="en-US"/>
              <a:t> and </a:t>
            </a:r>
            <a:r>
              <a:rPr lang="en-US" altLang="en-US" sz="2000" b="1">
                <a:latin typeface="Courier New" panose="02070309020205020404" pitchFamily="49" charset="0"/>
                <a:cs typeface="Courier New" panose="02070309020205020404" pitchFamily="49" charset="0"/>
              </a:rPr>
              <a:t>signal</a:t>
            </a:r>
            <a:r>
              <a:rPr lang="en-US" altLang="en-US"/>
              <a:t> code are placed in the critical section</a:t>
            </a:r>
          </a:p>
          <a:p>
            <a:pPr lvl="1"/>
            <a:r>
              <a:rPr lang="en-US" altLang="en-US"/>
              <a:t>Could now have </a:t>
            </a:r>
            <a:r>
              <a:rPr lang="en-US" altLang="en-US" b="1">
                <a:solidFill>
                  <a:srgbClr val="3366FF"/>
                </a:solidFill>
              </a:rPr>
              <a:t>busy waiting</a:t>
            </a:r>
            <a:r>
              <a:rPr lang="en-US" altLang="en-US">
                <a:solidFill>
                  <a:srgbClr val="3366FF"/>
                </a:solidFill>
              </a:rPr>
              <a:t> </a:t>
            </a:r>
            <a:r>
              <a:rPr lang="en-US" altLang="en-US"/>
              <a:t>in critical section implementation</a:t>
            </a:r>
          </a:p>
          <a:p>
            <a:pPr lvl="2"/>
            <a:r>
              <a:rPr lang="en-US" altLang="en-US"/>
              <a:t>But implementation code is short</a:t>
            </a:r>
          </a:p>
          <a:p>
            <a:pPr lvl="2"/>
            <a:r>
              <a:rPr lang="en-US" altLang="en-US"/>
              <a:t>Little busy waiting if critical section rarely occupied</a:t>
            </a:r>
          </a:p>
          <a:p>
            <a:r>
              <a:rPr lang="en-US" altLang="en-US"/>
              <a:t>Note that applications may spend lots of time in critical sections and therefore this is not a good solution</a:t>
            </a:r>
          </a:p>
          <a:p>
            <a:pPr>
              <a:buFont typeface="Monotype Sorts" pitchFamily="-84" charset="2"/>
              <a:buNone/>
            </a:pPr>
            <a:r>
              <a:rPr lang="en-US" altLang="en-US"/>
              <a:t> </a:t>
            </a:r>
          </a:p>
          <a:p>
            <a:pPr lvl="1">
              <a:buFont typeface="Monotype Sorts" pitchFamily="-84" charset="2"/>
              <a:buNone/>
            </a:pPr>
            <a:endParaRPr lang="en-US" altLang="en-US"/>
          </a:p>
        </p:txBody>
      </p:sp>
    </p:spTree>
    <p:extLst>
      <p:ext uri="{BB962C8B-B14F-4D97-AF65-F5344CB8AC3E}">
        <p14:creationId xmlns:p14="http://schemas.microsoft.com/office/powerpoint/2010/main" val="165719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A532EDA-18F0-4E93-D500-AB387832FB42}"/>
              </a:ext>
            </a:extLst>
          </p:cNvPr>
          <p:cNvSpPr>
            <a:spLocks noGrp="1" noChangeArrowheads="1"/>
          </p:cNvSpPr>
          <p:nvPr>
            <p:ph type="title"/>
          </p:nvPr>
        </p:nvSpPr>
        <p:spPr>
          <a:xfrm>
            <a:off x="2446339" y="44450"/>
            <a:ext cx="8467725" cy="609600"/>
          </a:xfrm>
        </p:spPr>
        <p:txBody>
          <a:bodyPr/>
          <a:lstStyle/>
          <a:p>
            <a:pPr eaLnBrk="1" hangingPunct="1"/>
            <a:r>
              <a:rPr lang="en-US" altLang="en-US" sz="2400"/>
              <a:t>Semaphore Implementation with no Busy waiting </a:t>
            </a:r>
          </a:p>
        </p:txBody>
      </p:sp>
      <p:sp>
        <p:nvSpPr>
          <p:cNvPr id="57347" name="Rectangle 3">
            <a:extLst>
              <a:ext uri="{FF2B5EF4-FFF2-40B4-BE49-F238E27FC236}">
                <a16:creationId xmlns:a16="http://schemas.microsoft.com/office/drawing/2014/main" id="{BADCFCBF-F26C-7566-E191-0FF78AFD6919}"/>
              </a:ext>
            </a:extLst>
          </p:cNvPr>
          <p:cNvSpPr>
            <a:spLocks noGrp="1" noChangeArrowheads="1"/>
          </p:cNvSpPr>
          <p:nvPr>
            <p:ph idx="1"/>
          </p:nvPr>
        </p:nvSpPr>
        <p:spPr>
          <a:xfrm>
            <a:off x="2460626" y="1041400"/>
            <a:ext cx="6962775" cy="4700588"/>
          </a:xfrm>
        </p:spPr>
        <p:txBody>
          <a:bodyPr/>
          <a:lstStyle/>
          <a:p>
            <a:r>
              <a:rPr lang="en-US" altLang="en-US"/>
              <a:t>With each semaphore there is an associated waiting queue</a:t>
            </a:r>
          </a:p>
          <a:p>
            <a:r>
              <a:rPr lang="en-US" altLang="en-US"/>
              <a:t>Each entry in a waiting queue has two data items:</a:t>
            </a:r>
          </a:p>
          <a:p>
            <a:pPr lvl="1"/>
            <a:r>
              <a:rPr lang="en-US" altLang="en-US"/>
              <a:t> value (of type integer)</a:t>
            </a:r>
          </a:p>
          <a:p>
            <a:pPr lvl="1"/>
            <a:r>
              <a:rPr lang="en-US" altLang="en-US"/>
              <a:t> pointer to next record in the list</a:t>
            </a:r>
          </a:p>
          <a:p>
            <a:r>
              <a:rPr lang="en-US" altLang="en-US"/>
              <a:t>Two operations:</a:t>
            </a:r>
          </a:p>
          <a:p>
            <a:pPr lvl="1"/>
            <a:r>
              <a:rPr lang="en-US" altLang="en-US" b="1">
                <a:solidFill>
                  <a:srgbClr val="3366FF"/>
                </a:solidFill>
              </a:rPr>
              <a:t>block</a:t>
            </a:r>
            <a:r>
              <a:rPr lang="en-US" altLang="en-US">
                <a:solidFill>
                  <a:srgbClr val="3366FF"/>
                </a:solidFill>
              </a:rPr>
              <a:t> </a:t>
            </a:r>
            <a:r>
              <a:rPr lang="en-US" altLang="en-US"/>
              <a:t>– place the process invoking the operation on the appropriate waiting queue</a:t>
            </a:r>
          </a:p>
          <a:p>
            <a:pPr lvl="1"/>
            <a:r>
              <a:rPr lang="en-US" altLang="en-US" b="1">
                <a:solidFill>
                  <a:srgbClr val="3366FF"/>
                </a:solidFill>
              </a:rPr>
              <a:t>wakeup</a:t>
            </a:r>
            <a:r>
              <a:rPr lang="en-US" altLang="en-US">
                <a:solidFill>
                  <a:srgbClr val="3366FF"/>
                </a:solidFill>
              </a:rPr>
              <a:t> </a:t>
            </a:r>
            <a:r>
              <a:rPr lang="en-US" altLang="en-US"/>
              <a:t>– remove one of processes in the waiting queue and place it in the ready queue</a:t>
            </a:r>
          </a:p>
          <a:p>
            <a:r>
              <a:rPr lang="en-US" altLang="en-US" sz="1600" b="1">
                <a:latin typeface="Courier New" panose="02070309020205020404" pitchFamily="49" charset="0"/>
                <a:cs typeface="Courier New" panose="02070309020205020404" pitchFamily="49" charset="0"/>
              </a:rPr>
              <a:t>typedef struct{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int value;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struct process *list;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 semaphore; </a:t>
            </a:r>
          </a:p>
          <a:p>
            <a:endParaRPr lang="en-US" altLang="en-US"/>
          </a:p>
          <a:p>
            <a:pPr lvl="1"/>
            <a:endParaRPr lang="en-US" altLang="en-US"/>
          </a:p>
          <a:p>
            <a:pPr>
              <a:buFont typeface="Monotype Sorts" pitchFamily="-84" charset="2"/>
              <a:buNone/>
            </a:pPr>
            <a:r>
              <a:rPr lang="en-US" altLang="en-US">
                <a:solidFill>
                  <a:srgbClr val="0000FF"/>
                </a:solidFill>
              </a:rPr>
              <a:t>                        </a:t>
            </a:r>
          </a:p>
        </p:txBody>
      </p:sp>
    </p:spTree>
    <p:extLst>
      <p:ext uri="{BB962C8B-B14F-4D97-AF65-F5344CB8AC3E}">
        <p14:creationId xmlns:p14="http://schemas.microsoft.com/office/powerpoint/2010/main" val="162381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91C8927-9C3C-EADD-EE84-0E2C8D7BF211}"/>
              </a:ext>
            </a:extLst>
          </p:cNvPr>
          <p:cNvSpPr>
            <a:spLocks noGrp="1" noChangeArrowheads="1"/>
          </p:cNvSpPr>
          <p:nvPr>
            <p:ph type="title"/>
          </p:nvPr>
        </p:nvSpPr>
        <p:spPr>
          <a:xfrm>
            <a:off x="1981200" y="187326"/>
            <a:ext cx="8229600" cy="576263"/>
          </a:xfrm>
        </p:spPr>
        <p:txBody>
          <a:bodyPr/>
          <a:lstStyle/>
          <a:p>
            <a:pPr eaLnBrk="1" hangingPunct="1"/>
            <a:r>
              <a:rPr lang="en-US" altLang="en-US"/>
              <a:t>Producer </a:t>
            </a:r>
          </a:p>
        </p:txBody>
      </p:sp>
      <p:sp>
        <p:nvSpPr>
          <p:cNvPr id="13315" name="Rectangle 3">
            <a:extLst>
              <a:ext uri="{FF2B5EF4-FFF2-40B4-BE49-F238E27FC236}">
                <a16:creationId xmlns:a16="http://schemas.microsoft.com/office/drawing/2014/main" id="{032830B9-9792-81AC-CCF8-FB18A995E290}"/>
              </a:ext>
            </a:extLst>
          </p:cNvPr>
          <p:cNvSpPr>
            <a:spLocks noGrp="1" noChangeArrowheads="1"/>
          </p:cNvSpPr>
          <p:nvPr>
            <p:ph type="body" idx="1"/>
          </p:nvPr>
        </p:nvSpPr>
        <p:spPr>
          <a:xfrm>
            <a:off x="1208088" y="1258888"/>
            <a:ext cx="10313352" cy="4557712"/>
          </a:xfrm>
        </p:spPr>
        <p:txBody>
          <a:bodyPr/>
          <a:lstStyle/>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while (true) {</a:t>
            </a:r>
            <a:br>
              <a:rPr lang="en-US" altLang="en-US" sz="2400" dirty="0">
                <a:latin typeface="Courier New" panose="02070309020205020404" pitchFamily="49" charset="0"/>
                <a:cs typeface="Courier New" panose="02070309020205020404" pitchFamily="49" charset="0"/>
              </a:rPr>
            </a:br>
            <a:r>
              <a:rPr lang="en-US" altLang="en-US" sz="2400" dirty="0">
                <a:latin typeface="Courier New" panose="02070309020205020404" pitchFamily="49" charset="0"/>
                <a:cs typeface="Courier New" panose="02070309020205020404" pitchFamily="49" charset="0"/>
              </a:rPr>
              <a:t>	/* produce an item in next produced */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while (counter == BUFFER_SIZE) ;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 do nothing */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buffer[in] = </a:t>
            </a:r>
            <a:r>
              <a:rPr lang="en-US" altLang="en-US" sz="2400" dirty="0" err="1">
                <a:latin typeface="Courier New" panose="02070309020205020404" pitchFamily="49" charset="0"/>
                <a:cs typeface="Courier New" panose="02070309020205020404" pitchFamily="49" charset="0"/>
              </a:rPr>
              <a:t>next_produced</a:t>
            </a:r>
            <a:r>
              <a:rPr lang="en-US" altLang="en-US" sz="2400" dirty="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in = (in + 1) % BUFFER_SIZE;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counter++;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82693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983FEE8-5D70-FEAA-ECC6-102E3765ACA6}"/>
              </a:ext>
            </a:extLst>
          </p:cNvPr>
          <p:cNvSpPr>
            <a:spLocks noGrp="1" noChangeArrowheads="1"/>
          </p:cNvSpPr>
          <p:nvPr>
            <p:ph type="title"/>
          </p:nvPr>
        </p:nvSpPr>
        <p:spPr>
          <a:xfrm>
            <a:off x="2346325" y="144464"/>
            <a:ext cx="8356600" cy="581025"/>
          </a:xfrm>
        </p:spPr>
        <p:txBody>
          <a:bodyPr/>
          <a:lstStyle/>
          <a:p>
            <a:pPr eaLnBrk="1" hangingPunct="1"/>
            <a:r>
              <a:rPr lang="en-US" altLang="en-US" sz="2400"/>
              <a:t>Implementation with no Busy waiting (Cont.)</a:t>
            </a:r>
          </a:p>
        </p:txBody>
      </p:sp>
      <p:sp>
        <p:nvSpPr>
          <p:cNvPr id="59395" name="Rectangle 3">
            <a:extLst>
              <a:ext uri="{FF2B5EF4-FFF2-40B4-BE49-F238E27FC236}">
                <a16:creationId xmlns:a16="http://schemas.microsoft.com/office/drawing/2014/main" id="{6A1E988D-A2A6-97B7-62F7-DAABFA34822A}"/>
              </a:ext>
            </a:extLst>
          </p:cNvPr>
          <p:cNvSpPr>
            <a:spLocks noGrp="1" noChangeArrowheads="1"/>
          </p:cNvSpPr>
          <p:nvPr>
            <p:ph idx="1"/>
          </p:nvPr>
        </p:nvSpPr>
        <p:spPr>
          <a:xfrm>
            <a:off x="2678114" y="901700"/>
            <a:ext cx="6122987" cy="5029200"/>
          </a:xfrm>
        </p:spPr>
        <p:txBody>
          <a:bodyPr/>
          <a:lstStyle/>
          <a:p>
            <a:pPr marL="0" indent="0">
              <a:buFont typeface="Monotype Sorts" pitchFamily="-84" charset="2"/>
              <a:buNone/>
            </a:pPr>
            <a:endParaRPr lang="en-US" altLang="en-US" sz="1400" b="1">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wait(semaphore *S)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S-&gt;value--;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if (S-&gt;value &lt; 0)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add this process to S-&gt;list;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block();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a:t>
            </a:r>
          </a:p>
          <a:p>
            <a:pPr marL="0" indent="0">
              <a:buFont typeface="Monotype Sorts" pitchFamily="-84" charset="2"/>
              <a:buNone/>
            </a:pPr>
            <a:endParaRPr lang="en-US" altLang="en-US" sz="1600" b="1">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signal(semaphore *S)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S-&gt;value++;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if (S-&gt;value &lt;= 0)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remove a process P from S-&gt;list;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wakeup(P);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marL="0" indent="0">
              <a:buFont typeface="Monotype Sorts" pitchFamily="-84" charset="2"/>
              <a:buNone/>
            </a:pPr>
            <a:r>
              <a:rPr lang="en-US" altLang="en-US" sz="1600" b="1">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1339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Full Example on Linux</a:t>
            </a:r>
          </a:p>
        </p:txBody>
      </p:sp>
      <p:pic>
        <p:nvPicPr>
          <p:cNvPr id="4" name="Picture 3" descr="An example of Linux code.&#10;Long description is available in notes, press F6">
            <a:extLst>
              <a:ext uri="{FF2B5EF4-FFF2-40B4-BE49-F238E27FC236}">
                <a16:creationId xmlns:a16="http://schemas.microsoft.com/office/drawing/2014/main" id="{E20ACA63-F4CE-BF25-0449-C4C8334D81D8}"/>
              </a:ext>
            </a:extLst>
          </p:cNvPr>
          <p:cNvPicPr>
            <a:picLocks noChangeAspect="1"/>
          </p:cNvPicPr>
          <p:nvPr/>
        </p:nvPicPr>
        <p:blipFill>
          <a:blip r:embed="rId3"/>
          <a:stretch>
            <a:fillRect/>
          </a:stretch>
        </p:blipFill>
        <p:spPr>
          <a:xfrm>
            <a:off x="2072491" y="1275601"/>
            <a:ext cx="8053812" cy="4611609"/>
          </a:xfrm>
          <a:prstGeom prst="rect">
            <a:avLst/>
          </a:prstGeom>
        </p:spPr>
      </p:pic>
    </p:spTree>
    <p:extLst>
      <p:ext uri="{BB962C8B-B14F-4D97-AF65-F5344CB8AC3E}">
        <p14:creationId xmlns:p14="http://schemas.microsoft.com/office/powerpoint/2010/main" val="880746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99FCFB3-996B-8043-DB28-8B7318D6C3C5}"/>
              </a:ext>
            </a:extLst>
          </p:cNvPr>
          <p:cNvSpPr>
            <a:spLocks noGrp="1" noChangeArrowheads="1"/>
          </p:cNvSpPr>
          <p:nvPr>
            <p:ph type="title"/>
          </p:nvPr>
        </p:nvSpPr>
        <p:spPr>
          <a:xfrm>
            <a:off x="2644776" y="146051"/>
            <a:ext cx="7566025" cy="576263"/>
          </a:xfrm>
        </p:spPr>
        <p:txBody>
          <a:bodyPr/>
          <a:lstStyle/>
          <a:p>
            <a:pPr eaLnBrk="1" hangingPunct="1"/>
            <a:r>
              <a:rPr lang="en-US" altLang="en-US"/>
              <a:t>Readers-Writers Problem</a:t>
            </a:r>
          </a:p>
        </p:txBody>
      </p:sp>
      <p:sp>
        <p:nvSpPr>
          <p:cNvPr id="17411" name="Rectangle 3">
            <a:extLst>
              <a:ext uri="{FF2B5EF4-FFF2-40B4-BE49-F238E27FC236}">
                <a16:creationId xmlns:a16="http://schemas.microsoft.com/office/drawing/2014/main" id="{E580259E-DD61-B82C-D5D3-608E18B6AB63}"/>
              </a:ext>
            </a:extLst>
          </p:cNvPr>
          <p:cNvSpPr>
            <a:spLocks noGrp="1" noChangeArrowheads="1"/>
          </p:cNvSpPr>
          <p:nvPr>
            <p:ph idx="1"/>
          </p:nvPr>
        </p:nvSpPr>
        <p:spPr>
          <a:xfrm>
            <a:off x="2384426" y="1111250"/>
            <a:ext cx="7866063" cy="5005388"/>
          </a:xfrm>
        </p:spPr>
        <p:txBody>
          <a:bodyPr/>
          <a:lstStyle/>
          <a:p>
            <a:r>
              <a:rPr lang="en-US" altLang="en-US"/>
              <a:t>A data set is shared among a number of concurrent processes</a:t>
            </a:r>
          </a:p>
          <a:p>
            <a:pPr lvl="1"/>
            <a:r>
              <a:rPr lang="en-US" altLang="en-US"/>
              <a:t>Readers – only read the data set; they do </a:t>
            </a:r>
            <a:r>
              <a:rPr lang="en-US" altLang="en-US" b="1" i="1"/>
              <a:t>not</a:t>
            </a:r>
            <a:r>
              <a:rPr lang="en-US" altLang="en-US" b="1"/>
              <a:t> </a:t>
            </a:r>
            <a:r>
              <a:rPr lang="en-US" altLang="en-US"/>
              <a:t>perform any updates</a:t>
            </a:r>
          </a:p>
          <a:p>
            <a:pPr lvl="1"/>
            <a:r>
              <a:rPr lang="en-US" altLang="en-US"/>
              <a:t>Writers   – can both read and write</a:t>
            </a:r>
          </a:p>
          <a:p>
            <a:r>
              <a:rPr lang="en-US" altLang="en-US"/>
              <a:t>Problem – allow multiple readers to read at the same time</a:t>
            </a:r>
          </a:p>
          <a:p>
            <a:pPr lvl="1"/>
            <a:r>
              <a:rPr lang="en-US" altLang="en-US"/>
              <a:t>Only one single writer can access the shared data at the same time</a:t>
            </a:r>
          </a:p>
          <a:p>
            <a:r>
              <a:rPr lang="en-US" altLang="en-US"/>
              <a:t>Several variations of how readers and writers are considered  – all involve some form of priorities</a:t>
            </a:r>
          </a:p>
          <a:p>
            <a:r>
              <a:rPr lang="en-US" altLang="en-US"/>
              <a:t>Shared Data</a:t>
            </a:r>
          </a:p>
          <a:p>
            <a:pPr lvl="1"/>
            <a:r>
              <a:rPr lang="en-US" altLang="en-US"/>
              <a:t>Data set</a:t>
            </a:r>
          </a:p>
          <a:p>
            <a:pPr lvl="1"/>
            <a:r>
              <a:rPr lang="en-US" altLang="en-US"/>
              <a:t>Semaphore</a:t>
            </a:r>
            <a:r>
              <a:rPr lang="en-US" altLang="en-US" b="1">
                <a:solidFill>
                  <a:srgbClr val="000000"/>
                </a:solidFill>
                <a:latin typeface="Courier New" panose="02070309020205020404" pitchFamily="49" charset="0"/>
              </a:rPr>
              <a:t> </a:t>
            </a:r>
            <a:r>
              <a:rPr lang="en-US" altLang="en-US" sz="2000" b="1">
                <a:solidFill>
                  <a:srgbClr val="000000"/>
                </a:solidFill>
                <a:latin typeface="Courier New" panose="02070309020205020404" pitchFamily="49" charset="0"/>
              </a:rPr>
              <a:t>rw_mutex</a:t>
            </a:r>
            <a:r>
              <a:rPr lang="en-US" altLang="en-US" b="1">
                <a:solidFill>
                  <a:srgbClr val="000000"/>
                </a:solidFill>
                <a:latin typeface="Courier New" panose="02070309020205020404" pitchFamily="49" charset="0"/>
              </a:rPr>
              <a:t> </a:t>
            </a:r>
            <a:r>
              <a:rPr lang="en-US" altLang="en-US"/>
              <a:t>initialized to 1</a:t>
            </a:r>
          </a:p>
          <a:p>
            <a:pPr lvl="1"/>
            <a:r>
              <a:rPr lang="en-US" altLang="en-US"/>
              <a:t>Semaphore </a:t>
            </a:r>
            <a:r>
              <a:rPr lang="en-US" altLang="en-US" sz="2000" b="1">
                <a:solidFill>
                  <a:srgbClr val="000000"/>
                </a:solidFill>
                <a:latin typeface="Courier New" panose="02070309020205020404" pitchFamily="49" charset="0"/>
              </a:rPr>
              <a:t>mutex</a:t>
            </a:r>
            <a:r>
              <a:rPr lang="en-US" altLang="en-US" b="1">
                <a:solidFill>
                  <a:srgbClr val="000000"/>
                </a:solidFill>
                <a:latin typeface="Courier New" panose="02070309020205020404" pitchFamily="49" charset="0"/>
              </a:rPr>
              <a:t> </a:t>
            </a:r>
            <a:r>
              <a:rPr lang="en-US" altLang="en-US"/>
              <a:t>initialized to 1</a:t>
            </a:r>
          </a:p>
          <a:p>
            <a:pPr lvl="1"/>
            <a:r>
              <a:rPr lang="en-US" altLang="en-US"/>
              <a:t>Integer </a:t>
            </a:r>
            <a:r>
              <a:rPr lang="en-US" altLang="en-US" sz="2000" b="1">
                <a:solidFill>
                  <a:srgbClr val="000000"/>
                </a:solidFill>
                <a:latin typeface="Courier New" panose="02070309020205020404" pitchFamily="49" charset="0"/>
              </a:rPr>
              <a:t>read_count</a:t>
            </a:r>
            <a:r>
              <a:rPr lang="en-US" altLang="en-US"/>
              <a:t> initialized to 0</a:t>
            </a:r>
          </a:p>
          <a:p>
            <a:pPr lvl="1"/>
            <a:endParaRPr lang="en-US" altLang="en-US"/>
          </a:p>
        </p:txBody>
      </p:sp>
    </p:spTree>
    <p:extLst>
      <p:ext uri="{BB962C8B-B14F-4D97-AF65-F5344CB8AC3E}">
        <p14:creationId xmlns:p14="http://schemas.microsoft.com/office/powerpoint/2010/main" val="1853974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5" y="986049"/>
            <a:ext cx="11113839" cy="1990733"/>
          </a:xfrm>
        </p:spPr>
        <p:txBody>
          <a:bodyPr wrap="square" lIns="0" tIns="18000" rIns="0" bIns="18000" anchor="ctr" anchorCtr="0">
            <a:spAutoFit/>
          </a:bodyPr>
          <a:lstStyle/>
          <a:p>
            <a:pPr marL="342900" indent="-342900">
              <a:spcBef>
                <a:spcPts val="600"/>
              </a:spcBef>
            </a:pPr>
            <a:r>
              <a:rPr lang="en-US" sz="2800" b="1" noProof="0" dirty="0"/>
              <a:t>Idea:</a:t>
            </a:r>
            <a:r>
              <a:rPr lang="en-US" sz="2800" noProof="0" dirty="0"/>
              <a:t> Build a queue of readers and writers </a:t>
            </a:r>
          </a:p>
          <a:p>
            <a:pPr marL="342900" indent="-342900">
              <a:spcBef>
                <a:spcPts val="600"/>
              </a:spcBef>
            </a:pPr>
            <a:r>
              <a:rPr lang="en-US" sz="2800" noProof="0" dirty="0"/>
              <a:t>Let several readers in at the same time</a:t>
            </a:r>
          </a:p>
          <a:p>
            <a:pPr marL="342900" indent="-342900">
              <a:spcBef>
                <a:spcPts val="600"/>
              </a:spcBef>
            </a:pPr>
            <a:r>
              <a:rPr lang="en-US" sz="2800" noProof="0" dirty="0"/>
              <a:t>Allow 1 writer when no readers are active</a:t>
            </a:r>
          </a:p>
          <a:p>
            <a:pPr marL="342900" indent="-342900">
              <a:spcBef>
                <a:spcPts val="600"/>
              </a:spcBef>
            </a:pPr>
            <a:r>
              <a:rPr lang="en-US" sz="2800" noProof="0" dirty="0"/>
              <a:t>How long may the writer have to wait?</a:t>
            </a:r>
          </a:p>
        </p:txBody>
      </p:sp>
      <p:pic>
        <p:nvPicPr>
          <p:cNvPr id="5" name="Picture 4" descr="Six circles represent readers and a writer placed in a row. &#10;Long description is available in notes, press F6">
            <a:extLst>
              <a:ext uri="{FF2B5EF4-FFF2-40B4-BE49-F238E27FC236}">
                <a16:creationId xmlns:a16="http://schemas.microsoft.com/office/drawing/2014/main" id="{39E25D4D-4577-0ECB-B481-D4FD6E02F8C0}"/>
              </a:ext>
            </a:extLst>
          </p:cNvPr>
          <p:cNvPicPr>
            <a:picLocks noChangeAspect="1"/>
          </p:cNvPicPr>
          <p:nvPr/>
        </p:nvPicPr>
        <p:blipFill>
          <a:blip r:embed="rId3"/>
          <a:stretch>
            <a:fillRect/>
          </a:stretch>
        </p:blipFill>
        <p:spPr>
          <a:xfrm>
            <a:off x="2238375" y="3382285"/>
            <a:ext cx="7715250" cy="2486025"/>
          </a:xfrm>
          <a:prstGeom prst="rect">
            <a:avLst/>
          </a:prstGeom>
        </p:spPr>
      </p:pic>
    </p:spTree>
    <p:extLst>
      <p:ext uri="{BB962C8B-B14F-4D97-AF65-F5344CB8AC3E}">
        <p14:creationId xmlns:p14="http://schemas.microsoft.com/office/powerpoint/2010/main" val="410480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F4853B6-5567-CCA2-574E-5DC3B4502AEC}"/>
              </a:ext>
            </a:extLst>
          </p:cNvPr>
          <p:cNvSpPr>
            <a:spLocks noGrp="1" noChangeArrowheads="1"/>
          </p:cNvSpPr>
          <p:nvPr>
            <p:ph type="title"/>
          </p:nvPr>
        </p:nvSpPr>
        <p:spPr>
          <a:xfrm>
            <a:off x="2549526" y="190501"/>
            <a:ext cx="7661275" cy="576263"/>
          </a:xfrm>
        </p:spPr>
        <p:txBody>
          <a:bodyPr/>
          <a:lstStyle/>
          <a:p>
            <a:pPr eaLnBrk="1" hangingPunct="1"/>
            <a:r>
              <a:rPr lang="en-US" altLang="en-US"/>
              <a:t>Readers-Writers Problem (Cont.)</a:t>
            </a:r>
          </a:p>
        </p:txBody>
      </p:sp>
      <p:sp>
        <p:nvSpPr>
          <p:cNvPr id="19459" name="Rectangle 3">
            <a:extLst>
              <a:ext uri="{FF2B5EF4-FFF2-40B4-BE49-F238E27FC236}">
                <a16:creationId xmlns:a16="http://schemas.microsoft.com/office/drawing/2014/main" id="{55CAA910-C3A4-C2FA-E13F-89DDFF5C14EB}"/>
              </a:ext>
            </a:extLst>
          </p:cNvPr>
          <p:cNvSpPr>
            <a:spLocks noGrp="1" noChangeArrowheads="1"/>
          </p:cNvSpPr>
          <p:nvPr>
            <p:ph idx="1"/>
          </p:nvPr>
        </p:nvSpPr>
        <p:spPr>
          <a:xfrm>
            <a:off x="2351088" y="1279525"/>
            <a:ext cx="7848600" cy="4876800"/>
          </a:xfrm>
        </p:spPr>
        <p:txBody>
          <a:bodyPr/>
          <a:lstStyle/>
          <a:p>
            <a:r>
              <a:rPr lang="en-US" altLang="en-US" sz="1600"/>
              <a:t>The structure of a writer process</a:t>
            </a:r>
          </a:p>
          <a:p>
            <a:pPr>
              <a:buFont typeface="Monotype Sorts" pitchFamily="-84" charset="2"/>
              <a:buNone/>
            </a:pPr>
            <a:r>
              <a:rPr lang="en-US" altLang="en-US" sz="1600">
                <a:solidFill>
                  <a:srgbClr val="0000FF"/>
                </a:solidFill>
              </a:rPr>
              <a:t>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do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wait(rw_mutex);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 writing is performed */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signal(rw_mutex);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 while (true);</a:t>
            </a:r>
            <a:br>
              <a:rPr lang="en-US" altLang="en-US" sz="1400" b="1">
                <a:latin typeface="Courier New" panose="02070309020205020404" pitchFamily="49" charset="0"/>
                <a:cs typeface="Courier New" panose="02070309020205020404" pitchFamily="49" charset="0"/>
              </a:rPr>
            </a:br>
            <a:endParaRPr lang="en-US" altLang="en-US" sz="1400" b="1">
              <a:latin typeface="Courier New" panose="02070309020205020404" pitchFamily="49" charset="0"/>
              <a:cs typeface="Courier New" panose="02070309020205020404" pitchFamily="49" charset="0"/>
            </a:endParaRPr>
          </a:p>
          <a:p>
            <a:pPr>
              <a:buFont typeface="Monotype Sorts" pitchFamily="-84" charset="2"/>
              <a:buNone/>
            </a:pPr>
            <a:endParaRPr lang="en-US" altLang="en-US">
              <a:solidFill>
                <a:srgbClr val="0000FF"/>
              </a:solidFill>
            </a:endParaRPr>
          </a:p>
          <a:p>
            <a:pPr>
              <a:buFont typeface="Monotype Sorts" pitchFamily="-84" charset="2"/>
              <a:buNone/>
            </a:pPr>
            <a:endParaRPr lang="en-US" altLang="en-US">
              <a:solidFill>
                <a:srgbClr val="0000FF"/>
              </a:solidFill>
            </a:endParaRPr>
          </a:p>
          <a:p>
            <a:pPr>
              <a:buFont typeface="Monotype Sorts" pitchFamily="-84" charset="2"/>
              <a:buNone/>
            </a:pPr>
            <a:r>
              <a:rPr lang="en-US" altLang="en-US">
                <a:solidFill>
                  <a:srgbClr val="0000FF"/>
                </a:solidFill>
              </a:rPr>
              <a:t>       </a:t>
            </a:r>
          </a:p>
        </p:txBody>
      </p:sp>
    </p:spTree>
    <p:extLst>
      <p:ext uri="{BB962C8B-B14F-4D97-AF65-F5344CB8AC3E}">
        <p14:creationId xmlns:p14="http://schemas.microsoft.com/office/powerpoint/2010/main" val="269895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FB1AC22-4CF7-95F4-C070-734E3D148BAD}"/>
              </a:ext>
            </a:extLst>
          </p:cNvPr>
          <p:cNvSpPr>
            <a:spLocks noGrp="1" noChangeArrowheads="1"/>
          </p:cNvSpPr>
          <p:nvPr>
            <p:ph type="title"/>
          </p:nvPr>
        </p:nvSpPr>
        <p:spPr>
          <a:xfrm>
            <a:off x="2559050" y="190501"/>
            <a:ext cx="7651750" cy="576263"/>
          </a:xfrm>
        </p:spPr>
        <p:txBody>
          <a:bodyPr/>
          <a:lstStyle/>
          <a:p>
            <a:pPr eaLnBrk="1" hangingPunct="1"/>
            <a:r>
              <a:rPr lang="en-US" altLang="en-US"/>
              <a:t>Readers-Writers Problem (Cont.)</a:t>
            </a:r>
          </a:p>
        </p:txBody>
      </p:sp>
      <p:sp>
        <p:nvSpPr>
          <p:cNvPr id="21507" name="Rectangle 3">
            <a:extLst>
              <a:ext uri="{FF2B5EF4-FFF2-40B4-BE49-F238E27FC236}">
                <a16:creationId xmlns:a16="http://schemas.microsoft.com/office/drawing/2014/main" id="{983FCA97-8B5F-358E-95B6-202CA21CBA87}"/>
              </a:ext>
            </a:extLst>
          </p:cNvPr>
          <p:cNvSpPr>
            <a:spLocks noGrp="1" noChangeArrowheads="1"/>
          </p:cNvSpPr>
          <p:nvPr>
            <p:ph idx="1"/>
          </p:nvPr>
        </p:nvSpPr>
        <p:spPr>
          <a:xfrm>
            <a:off x="2365375" y="1076326"/>
            <a:ext cx="7747000" cy="5065713"/>
          </a:xfrm>
        </p:spPr>
        <p:txBody>
          <a:bodyPr/>
          <a:lstStyle/>
          <a:p>
            <a:pPr>
              <a:lnSpc>
                <a:spcPct val="80000"/>
              </a:lnSpc>
            </a:pPr>
            <a:r>
              <a:rPr lang="en-US" altLang="en-US"/>
              <a:t>The structure of a reader process</a:t>
            </a:r>
            <a:endParaRPr lang="en-US" altLang="en-US" sz="1600">
              <a:solidFill>
                <a:srgbClr val="0000FF"/>
              </a:solidFill>
            </a:endParaRPr>
          </a:p>
          <a:p>
            <a:pPr>
              <a:buFont typeface="Monotype Sorts" pitchFamily="-84" charset="2"/>
              <a:buNone/>
            </a:pPr>
            <a:r>
              <a:rPr lang="en-US" altLang="en-US" sz="1600" b="1">
                <a:latin typeface="Courier New" panose="02070309020205020404" pitchFamily="49" charset="0"/>
                <a:cs typeface="Courier New" panose="02070309020205020404" pitchFamily="49" charset="0"/>
              </a:rPr>
              <a:t>       do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wait(mutex);</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read_count++;</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if (read_count == 1)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wait(rw_mutex);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signal(mutex);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 reading is performed */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wait(mutex);</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read count--;</a:t>
            </a:r>
            <a:br>
              <a:rPr lang="en-US" altLang="en-US" sz="1600" b="1">
                <a:latin typeface="Courier New" panose="02070309020205020404" pitchFamily="49" charset="0"/>
                <a:cs typeface="Courier New" panose="02070309020205020404" pitchFamily="49" charset="0"/>
              </a:rPr>
            </a:br>
            <a:r>
              <a:rPr lang="en-US" altLang="en-US" sz="1600" b="1">
                <a:latin typeface="Courier New" panose="02070309020205020404" pitchFamily="49" charset="0"/>
                <a:cs typeface="Courier New" panose="02070309020205020404" pitchFamily="49" charset="0"/>
              </a:rPr>
              <a:t>           if (read_count == 0)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signal(rw_mutex);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signal(mutex); </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       } while (true);</a:t>
            </a:r>
            <a:br>
              <a:rPr lang="en-US" altLang="en-US" sz="1400" b="1">
                <a:latin typeface="Courier New" panose="02070309020205020404" pitchFamily="49" charset="0"/>
                <a:cs typeface="Courier New" panose="02070309020205020404" pitchFamily="49" charset="0"/>
              </a:rPr>
            </a:br>
            <a:endParaRPr lang="en-US" altLang="en-US" sz="1400" b="1">
              <a:latin typeface="Courier New" panose="02070309020205020404" pitchFamily="49" charset="0"/>
              <a:cs typeface="Courier New" panose="02070309020205020404" pitchFamily="49" charset="0"/>
            </a:endParaRPr>
          </a:p>
          <a:p>
            <a:pPr>
              <a:lnSpc>
                <a:spcPct val="80000"/>
              </a:lnSpc>
              <a:buFont typeface="Monotype Sorts" pitchFamily="-84" charset="2"/>
              <a:buNone/>
            </a:pPr>
            <a:endParaRPr lang="en-US" altLang="en-US" sz="1600">
              <a:solidFill>
                <a:srgbClr val="0000FF"/>
              </a:solidFill>
            </a:endParaRPr>
          </a:p>
          <a:p>
            <a:pPr>
              <a:lnSpc>
                <a:spcPct val="80000"/>
              </a:lnSpc>
              <a:buFont typeface="Monotype Sorts" pitchFamily="-84" charset="2"/>
              <a:buNone/>
            </a:pPr>
            <a:endParaRPr lang="en-US" altLang="en-US" sz="1600">
              <a:solidFill>
                <a:srgbClr val="0000FF"/>
              </a:solidFill>
            </a:endParaRPr>
          </a:p>
          <a:p>
            <a:pPr>
              <a:lnSpc>
                <a:spcPct val="80000"/>
              </a:lnSpc>
              <a:buFont typeface="Monotype Sorts" pitchFamily="-84" charset="2"/>
              <a:buNone/>
            </a:pPr>
            <a:r>
              <a:rPr lang="en-US" altLang="en-US" sz="1600">
                <a:solidFill>
                  <a:srgbClr val="0000FF"/>
                </a:solidFill>
              </a:rPr>
              <a:t>       </a:t>
            </a:r>
          </a:p>
        </p:txBody>
      </p:sp>
    </p:spTree>
    <p:extLst>
      <p:ext uri="{BB962C8B-B14F-4D97-AF65-F5344CB8AC3E}">
        <p14:creationId xmlns:p14="http://schemas.microsoft.com/office/powerpoint/2010/main" val="113593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052"/>
            <a:ext cx="11114137" cy="4883832"/>
          </a:xfrm>
        </p:spPr>
        <p:txBody>
          <a:bodyPr wrap="square" lIns="0" tIns="18000" rIns="0" bIns="18000" anchor="ctr" anchorCtr="0">
            <a:spAutoFit/>
          </a:bodyPr>
          <a:lstStyle/>
          <a:p>
            <a:pPr marL="342900" indent="-342900">
              <a:spcBef>
                <a:spcPts val="600"/>
              </a:spcBef>
            </a:pPr>
            <a:r>
              <a:rPr lang="en-US" sz="2800" noProof="0" dirty="0">
                <a:latin typeface="Arial" panose="020B0604020202020204" pitchFamily="34" charset="0"/>
                <a:cs typeface="Arial" panose="020B0604020202020204" pitchFamily="34" charset="0"/>
              </a:rPr>
              <a:t>Semaphores have been heavily criticized for the chaos they can introduce</a:t>
            </a:r>
          </a:p>
          <a:p>
            <a:pPr marL="342900" indent="-342900">
              <a:spcBef>
                <a:spcPts val="600"/>
              </a:spcBef>
            </a:pPr>
            <a:r>
              <a:rPr lang="en-US" sz="2800" noProof="0" dirty="0">
                <a:latin typeface="Arial" panose="020B0604020202020204" pitchFamily="34" charset="0"/>
                <a:cs typeface="Arial" panose="020B0604020202020204" pitchFamily="34" charset="0"/>
              </a:rPr>
              <a:t>Monitors: more structured approach towards process synchronization:</a:t>
            </a:r>
          </a:p>
          <a:p>
            <a:pPr marL="829818" lvl="1" indent="-342900"/>
            <a:r>
              <a:rPr lang="en-US" sz="2800" noProof="0" dirty="0">
                <a:latin typeface="Arial" panose="020B0604020202020204" pitchFamily="34" charset="0"/>
                <a:cs typeface="Arial" panose="020B0604020202020204" pitchFamily="34" charset="0"/>
              </a:rPr>
              <a:t>Serialize the procedure calls on a given module</a:t>
            </a:r>
          </a:p>
          <a:p>
            <a:pPr marL="829818" lvl="1" indent="-342900"/>
            <a:r>
              <a:rPr lang="en-US" sz="2800" noProof="0" dirty="0">
                <a:latin typeface="Arial" panose="020B0604020202020204" pitchFamily="34" charset="0"/>
                <a:cs typeface="Arial" panose="020B0604020202020204" pitchFamily="34" charset="0"/>
              </a:rPr>
              <a:t>Use condition variables to wait / signal processes</a:t>
            </a:r>
          </a:p>
          <a:p>
            <a:pPr marL="342900" indent="-342900">
              <a:spcBef>
                <a:spcPts val="600"/>
              </a:spcBef>
            </a:pPr>
            <a:r>
              <a:rPr lang="en-US" sz="2800" noProof="0" dirty="0">
                <a:latin typeface="Arial" panose="020B0604020202020204" pitchFamily="34" charset="0"/>
                <a:cs typeface="Arial" panose="020B0604020202020204" pitchFamily="34" charset="0"/>
              </a:rPr>
              <a:t>Monitors require language support</a:t>
            </a:r>
          </a:p>
          <a:p>
            <a:pPr marL="342900" indent="-342900">
              <a:spcBef>
                <a:spcPts val="600"/>
              </a:spcBef>
            </a:pPr>
            <a:r>
              <a:rPr lang="en-US" sz="2800" noProof="0" dirty="0">
                <a:latin typeface="Arial" panose="020B0604020202020204" pitchFamily="34" charset="0"/>
                <a:cs typeface="Arial" panose="020B0604020202020204" pitchFamily="34" charset="0"/>
              </a:rPr>
              <a:t>Popular in managed languages, e.g., Java:</a:t>
            </a:r>
          </a:p>
          <a:p>
            <a:pPr marL="829818" lvl="1" indent="-342900"/>
            <a:r>
              <a:rPr lang="en-US" sz="2800" noProof="0" dirty="0">
                <a:latin typeface="Arial" panose="020B0604020202020204" pitchFamily="34" charset="0"/>
                <a:cs typeface="Arial" panose="020B0604020202020204" pitchFamily="34" charset="0"/>
              </a:rPr>
              <a:t>Synchronized methods / blocks</a:t>
            </a:r>
          </a:p>
          <a:p>
            <a:pPr marL="829818" lvl="1" indent="-342900"/>
            <a:r>
              <a:rPr lang="en-US" sz="2800" noProof="0" dirty="0">
                <a:latin typeface="Arial" panose="020B0604020202020204" pitchFamily="34" charset="0"/>
                <a:cs typeface="Arial" panose="020B0604020202020204" pitchFamily="34" charset="0"/>
              </a:rPr>
              <a:t>Wait, notify, notifyall primitives</a:t>
            </a:r>
          </a:p>
        </p:txBody>
      </p:sp>
    </p:spTree>
    <p:extLst>
      <p:ext uri="{BB962C8B-B14F-4D97-AF65-F5344CB8AC3E}">
        <p14:creationId xmlns:p14="http://schemas.microsoft.com/office/powerpoint/2010/main" val="109516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DE18FAB6-661F-5D0C-E298-0BBEA67D3AA1}"/>
              </a:ext>
            </a:extLst>
          </p:cNvPr>
          <p:cNvSpPr>
            <a:spLocks noGrp="1" noChangeArrowheads="1"/>
          </p:cNvSpPr>
          <p:nvPr>
            <p:ph type="title"/>
          </p:nvPr>
        </p:nvSpPr>
        <p:spPr>
          <a:xfrm>
            <a:off x="2746376" y="176213"/>
            <a:ext cx="7464425" cy="576262"/>
          </a:xfrm>
        </p:spPr>
        <p:txBody>
          <a:bodyPr/>
          <a:lstStyle/>
          <a:p>
            <a:pPr eaLnBrk="1" hangingPunct="1"/>
            <a:r>
              <a:rPr lang="en-US" altLang="en-US"/>
              <a:t>Schematic view of a Monitor</a:t>
            </a:r>
          </a:p>
        </p:txBody>
      </p:sp>
      <p:pic>
        <p:nvPicPr>
          <p:cNvPr id="67587" name="Picture 4" descr="6">
            <a:extLst>
              <a:ext uri="{FF2B5EF4-FFF2-40B4-BE49-F238E27FC236}">
                <a16:creationId xmlns:a16="http://schemas.microsoft.com/office/drawing/2014/main" id="{D7D409D0-C310-4E1A-B78C-088D4BC0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6" y="1185864"/>
            <a:ext cx="4926013"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2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a:extLst>
              <a:ext uri="{FF2B5EF4-FFF2-40B4-BE49-F238E27FC236}">
                <a16:creationId xmlns:a16="http://schemas.microsoft.com/office/drawing/2014/main" id="{7A56CCBA-FB1F-55EB-19D9-0D21A18FEAEE}"/>
              </a:ext>
            </a:extLst>
          </p:cNvPr>
          <p:cNvSpPr>
            <a:spLocks noGrp="1" noChangeArrowheads="1"/>
          </p:cNvSpPr>
          <p:nvPr>
            <p:ph type="title"/>
          </p:nvPr>
        </p:nvSpPr>
        <p:spPr>
          <a:xfrm>
            <a:off x="2551114" y="161926"/>
            <a:ext cx="7659687" cy="576263"/>
          </a:xfrm>
        </p:spPr>
        <p:txBody>
          <a:bodyPr/>
          <a:lstStyle/>
          <a:p>
            <a:pPr eaLnBrk="1" hangingPunct="1"/>
            <a:r>
              <a:rPr lang="en-US" altLang="en-US"/>
              <a:t>Condition Variables</a:t>
            </a:r>
          </a:p>
        </p:txBody>
      </p:sp>
      <p:sp>
        <p:nvSpPr>
          <p:cNvPr id="69635" name="Rectangle 5">
            <a:extLst>
              <a:ext uri="{FF2B5EF4-FFF2-40B4-BE49-F238E27FC236}">
                <a16:creationId xmlns:a16="http://schemas.microsoft.com/office/drawing/2014/main" id="{3CEB8E46-5B99-395E-3A2A-F05EFEE85164}"/>
              </a:ext>
            </a:extLst>
          </p:cNvPr>
          <p:cNvSpPr>
            <a:spLocks noGrp="1" noChangeArrowheads="1"/>
          </p:cNvSpPr>
          <p:nvPr>
            <p:ph idx="1"/>
          </p:nvPr>
        </p:nvSpPr>
        <p:spPr>
          <a:xfrm>
            <a:off x="2351089" y="1150938"/>
            <a:ext cx="7272337" cy="4394200"/>
          </a:xfrm>
        </p:spPr>
        <p:txBody>
          <a:bodyPr/>
          <a:lstStyle/>
          <a:p>
            <a:r>
              <a:rPr lang="en-US" altLang="en-US" sz="2000" b="1">
                <a:solidFill>
                  <a:srgbClr val="000000"/>
                </a:solidFill>
                <a:latin typeface="Courier New" panose="02070309020205020404" pitchFamily="49" charset="0"/>
                <a:cs typeface="Courier New" panose="02070309020205020404" pitchFamily="49" charset="0"/>
              </a:rPr>
              <a:t>condition</a:t>
            </a:r>
            <a:r>
              <a:rPr lang="en-US" altLang="en-US" b="1">
                <a:solidFill>
                  <a:srgbClr val="000000"/>
                </a:solidFill>
                <a:latin typeface="Courier New" panose="02070309020205020404" pitchFamily="49" charset="0"/>
                <a:cs typeface="Courier New" panose="02070309020205020404" pitchFamily="49" charset="0"/>
              </a:rPr>
              <a:t> </a:t>
            </a:r>
            <a:r>
              <a:rPr lang="en-US" altLang="en-US" sz="2000" b="1">
                <a:solidFill>
                  <a:srgbClr val="000000"/>
                </a:solidFill>
                <a:latin typeface="Courier New" panose="02070309020205020404" pitchFamily="49" charset="0"/>
                <a:cs typeface="Courier New" panose="02070309020205020404" pitchFamily="49" charset="0"/>
              </a:rPr>
              <a:t>x, y</a:t>
            </a:r>
            <a:r>
              <a:rPr lang="en-US" altLang="en-US" b="1">
                <a:solidFill>
                  <a:srgbClr val="000000"/>
                </a:solidFill>
                <a:latin typeface="Courier New" panose="02070309020205020404" pitchFamily="49" charset="0"/>
                <a:cs typeface="Courier New" panose="02070309020205020404" pitchFamily="49" charset="0"/>
              </a:rPr>
              <a:t>;</a:t>
            </a:r>
            <a:endParaRPr lang="en-US" altLang="en-US">
              <a:solidFill>
                <a:srgbClr val="0000FF"/>
              </a:solidFill>
            </a:endParaRPr>
          </a:p>
          <a:p>
            <a:r>
              <a:rPr lang="en-US" altLang="en-US"/>
              <a:t>Two operations are allowed on a condition variable:</a:t>
            </a:r>
          </a:p>
          <a:p>
            <a:pPr lvl="1"/>
            <a:r>
              <a:rPr lang="en-US" altLang="en-US" sz="2000" b="1">
                <a:solidFill>
                  <a:srgbClr val="000000"/>
                </a:solidFill>
                <a:latin typeface="Courier New" panose="02070309020205020404" pitchFamily="49" charset="0"/>
              </a:rPr>
              <a:t>x.wait() </a:t>
            </a:r>
            <a:r>
              <a:rPr lang="en-US" altLang="en-US"/>
              <a:t>–  a process that invokes the operation is suspended until </a:t>
            </a:r>
            <a:r>
              <a:rPr lang="en-US" altLang="en-US" sz="2000" b="1">
                <a:solidFill>
                  <a:srgbClr val="000000"/>
                </a:solidFill>
                <a:latin typeface="Courier New" panose="02070309020205020404" pitchFamily="49" charset="0"/>
              </a:rPr>
              <a:t>x.signal() </a:t>
            </a:r>
          </a:p>
          <a:p>
            <a:pPr lvl="1"/>
            <a:r>
              <a:rPr lang="en-US" altLang="en-US" sz="2000" b="1">
                <a:solidFill>
                  <a:srgbClr val="000000"/>
                </a:solidFill>
                <a:latin typeface="Courier New" panose="02070309020205020404" pitchFamily="49" charset="0"/>
              </a:rPr>
              <a:t>x.signal() </a:t>
            </a:r>
            <a:r>
              <a:rPr lang="en-US" altLang="en-US"/>
              <a:t>–</a:t>
            </a:r>
            <a:r>
              <a:rPr lang="en-US" altLang="en-US">
                <a:solidFill>
                  <a:srgbClr val="0000FF"/>
                </a:solidFill>
              </a:rPr>
              <a:t> </a:t>
            </a:r>
            <a:r>
              <a:rPr lang="en-US" altLang="en-US"/>
              <a:t>resumes one of processes</a:t>
            </a:r>
            <a:r>
              <a:rPr lang="en-US" altLang="en-US">
                <a:solidFill>
                  <a:srgbClr val="0000FF"/>
                </a:solidFill>
              </a:rPr>
              <a:t> </a:t>
            </a:r>
            <a:r>
              <a:rPr lang="en-US" altLang="en-US"/>
              <a:t>(if any)</a:t>
            </a:r>
            <a:r>
              <a:rPr lang="en-US" altLang="en-US">
                <a:solidFill>
                  <a:srgbClr val="0000FF"/>
                </a:solidFill>
              </a:rPr>
              <a:t> </a:t>
            </a:r>
            <a:r>
              <a:rPr lang="en-US" altLang="en-US"/>
              <a:t>that</a:t>
            </a:r>
            <a:r>
              <a:rPr lang="en-US" altLang="en-US">
                <a:solidFill>
                  <a:srgbClr val="0000FF"/>
                </a:solidFill>
              </a:rPr>
              <a:t> </a:t>
            </a:r>
            <a:r>
              <a:rPr lang="en-US" altLang="en-US"/>
              <a:t> invoked</a:t>
            </a:r>
            <a:r>
              <a:rPr lang="en-US" altLang="en-US">
                <a:solidFill>
                  <a:srgbClr val="0000FF"/>
                </a:solidFill>
              </a:rPr>
              <a:t> </a:t>
            </a:r>
            <a:r>
              <a:rPr lang="en-US" altLang="en-US" sz="2000" b="1">
                <a:solidFill>
                  <a:srgbClr val="000000"/>
                </a:solidFill>
                <a:latin typeface="Courier New" panose="02070309020205020404" pitchFamily="49" charset="0"/>
              </a:rPr>
              <a:t>x.wait()</a:t>
            </a:r>
          </a:p>
          <a:p>
            <a:pPr lvl="2"/>
            <a:r>
              <a:rPr lang="en-US" altLang="en-US"/>
              <a:t>If no </a:t>
            </a:r>
            <a:r>
              <a:rPr lang="en-US" altLang="en-US" sz="2000" b="1">
                <a:solidFill>
                  <a:srgbClr val="000000"/>
                </a:solidFill>
                <a:latin typeface="Courier New" panose="02070309020205020404" pitchFamily="49" charset="0"/>
              </a:rPr>
              <a:t>x.wait()</a:t>
            </a:r>
            <a:r>
              <a:rPr lang="en-US" altLang="en-US" sz="2000">
                <a:solidFill>
                  <a:srgbClr val="0000FF"/>
                </a:solidFill>
              </a:rPr>
              <a:t> </a:t>
            </a:r>
            <a:r>
              <a:rPr lang="en-US" altLang="en-US"/>
              <a:t>on the variable, then it has no effect on the variable</a:t>
            </a:r>
          </a:p>
        </p:txBody>
      </p:sp>
    </p:spTree>
    <p:extLst>
      <p:ext uri="{BB962C8B-B14F-4D97-AF65-F5344CB8AC3E}">
        <p14:creationId xmlns:p14="http://schemas.microsoft.com/office/powerpoint/2010/main" val="3207614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3313F9E-3DFD-34EB-B2A1-D6516833824E}"/>
              </a:ext>
            </a:extLst>
          </p:cNvPr>
          <p:cNvSpPr>
            <a:spLocks noGrp="1" noChangeArrowheads="1"/>
          </p:cNvSpPr>
          <p:nvPr>
            <p:ph type="title"/>
          </p:nvPr>
        </p:nvSpPr>
        <p:spPr>
          <a:xfrm>
            <a:off x="2406651" y="176213"/>
            <a:ext cx="7847013" cy="576262"/>
          </a:xfrm>
        </p:spPr>
        <p:txBody>
          <a:bodyPr/>
          <a:lstStyle/>
          <a:p>
            <a:pPr eaLnBrk="1" hangingPunct="1"/>
            <a:r>
              <a:rPr lang="en-US" altLang="en-US"/>
              <a:t> Monitor with Condition Variables</a:t>
            </a:r>
          </a:p>
        </p:txBody>
      </p:sp>
      <p:pic>
        <p:nvPicPr>
          <p:cNvPr id="71683" name="Picture 4" descr="6">
            <a:extLst>
              <a:ext uri="{FF2B5EF4-FFF2-40B4-BE49-F238E27FC236}">
                <a16:creationId xmlns:a16="http://schemas.microsoft.com/office/drawing/2014/main" id="{0D11B693-CA79-312A-86FC-CC5BA18F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6" y="1323976"/>
            <a:ext cx="6291263"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44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664CCB2-A929-C72E-4A0D-372B3B3A61AF}"/>
              </a:ext>
            </a:extLst>
          </p:cNvPr>
          <p:cNvSpPr>
            <a:spLocks noGrp="1" noChangeArrowheads="1"/>
          </p:cNvSpPr>
          <p:nvPr>
            <p:ph type="title"/>
          </p:nvPr>
        </p:nvSpPr>
        <p:spPr>
          <a:xfrm>
            <a:off x="2011363" y="142876"/>
            <a:ext cx="8229600" cy="576263"/>
          </a:xfrm>
        </p:spPr>
        <p:txBody>
          <a:bodyPr/>
          <a:lstStyle/>
          <a:p>
            <a:pPr eaLnBrk="1" hangingPunct="1"/>
            <a:r>
              <a:rPr lang="en-US" altLang="en-US"/>
              <a:t>Consumer</a:t>
            </a:r>
          </a:p>
        </p:txBody>
      </p:sp>
      <p:sp>
        <p:nvSpPr>
          <p:cNvPr id="15363" name="Rectangle 3">
            <a:extLst>
              <a:ext uri="{FF2B5EF4-FFF2-40B4-BE49-F238E27FC236}">
                <a16:creationId xmlns:a16="http://schemas.microsoft.com/office/drawing/2014/main" id="{7B84EB71-5FBD-D9F3-97B9-91FC83CE6CF7}"/>
              </a:ext>
            </a:extLst>
          </p:cNvPr>
          <p:cNvSpPr>
            <a:spLocks noGrp="1" noChangeArrowheads="1"/>
          </p:cNvSpPr>
          <p:nvPr>
            <p:ph type="body" idx="1"/>
          </p:nvPr>
        </p:nvSpPr>
        <p:spPr>
          <a:xfrm>
            <a:off x="2179003" y="1262064"/>
            <a:ext cx="8094980" cy="4860925"/>
          </a:xfrm>
        </p:spPr>
        <p:txBody>
          <a:bodyPr/>
          <a:lstStyle/>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while (true)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while (counter == 0)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 /* do nothing */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next_consumed</a:t>
            </a:r>
            <a:r>
              <a:rPr lang="en-US" altLang="en-US" sz="2400" dirty="0">
                <a:latin typeface="Courier New" panose="02070309020205020404" pitchFamily="49" charset="0"/>
                <a:cs typeface="Courier New" panose="02070309020205020404" pitchFamily="49" charset="0"/>
              </a:rPr>
              <a:t> = buffer[out];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out = (out + 1) % BUFFER_SIZE;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counter--;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 consume the item in next consumed */ </a:t>
            </a:r>
          </a:p>
          <a:p>
            <a:pPr marL="0" indent="0">
              <a:buFont typeface="Monotype Sorts" pitchFamily="-84" charset="2"/>
              <a:buNone/>
            </a:pPr>
            <a:r>
              <a:rPr lang="en-US" altLang="en-US" sz="2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13821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(1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673D9689-0FE4-472F-A253-1B2725F88AA2}"/>
              </a:ext>
            </a:extLst>
          </p:cNvPr>
          <p:cNvPicPr>
            <a:picLocks noChangeAspect="1"/>
          </p:cNvPicPr>
          <p:nvPr/>
        </p:nvPicPr>
        <p:blipFill>
          <a:blip r:embed="rId3"/>
          <a:stretch>
            <a:fillRect/>
          </a:stretch>
        </p:blipFill>
        <p:spPr>
          <a:xfrm>
            <a:off x="2074481" y="1272550"/>
            <a:ext cx="8043038" cy="4594701"/>
          </a:xfrm>
          <a:prstGeom prst="rect">
            <a:avLst/>
          </a:prstGeom>
        </p:spPr>
      </p:pic>
    </p:spTree>
    <p:extLst>
      <p:ext uri="{BB962C8B-B14F-4D97-AF65-F5344CB8AC3E}">
        <p14:creationId xmlns:p14="http://schemas.microsoft.com/office/powerpoint/2010/main" val="97055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(2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CAEC63B0-99F0-5695-A94D-BE53101BE02D}"/>
              </a:ext>
            </a:extLst>
          </p:cNvPr>
          <p:cNvPicPr>
            <a:picLocks noChangeAspect="1"/>
          </p:cNvPicPr>
          <p:nvPr/>
        </p:nvPicPr>
        <p:blipFill>
          <a:blip r:embed="rId3"/>
          <a:stretch>
            <a:fillRect/>
          </a:stretch>
        </p:blipFill>
        <p:spPr>
          <a:xfrm>
            <a:off x="2797449" y="1078449"/>
            <a:ext cx="6614355" cy="4992969"/>
          </a:xfrm>
          <a:prstGeom prst="rect">
            <a:avLst/>
          </a:prstGeom>
        </p:spPr>
      </p:pic>
    </p:spTree>
    <p:extLst>
      <p:ext uri="{BB962C8B-B14F-4D97-AF65-F5344CB8AC3E}">
        <p14:creationId xmlns:p14="http://schemas.microsoft.com/office/powerpoint/2010/main" val="4211251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(3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67AFD947-4086-62FA-BF40-FEE5F3DC0A72}"/>
              </a:ext>
            </a:extLst>
          </p:cNvPr>
          <p:cNvPicPr>
            <a:picLocks noChangeAspect="1"/>
          </p:cNvPicPr>
          <p:nvPr/>
        </p:nvPicPr>
        <p:blipFill>
          <a:blip r:embed="rId3"/>
          <a:stretch>
            <a:fillRect/>
          </a:stretch>
        </p:blipFill>
        <p:spPr>
          <a:xfrm>
            <a:off x="2671046" y="1071400"/>
            <a:ext cx="6867158" cy="5172050"/>
          </a:xfrm>
          <a:prstGeom prst="rect">
            <a:avLst/>
          </a:prstGeom>
        </p:spPr>
      </p:pic>
    </p:spTree>
    <p:extLst>
      <p:ext uri="{BB962C8B-B14F-4D97-AF65-F5344CB8AC3E}">
        <p14:creationId xmlns:p14="http://schemas.microsoft.com/office/powerpoint/2010/main" val="1246330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(4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054CB364-5A4D-92F4-D958-701180D3CA56}"/>
              </a:ext>
            </a:extLst>
          </p:cNvPr>
          <p:cNvPicPr>
            <a:picLocks noChangeAspect="1"/>
          </p:cNvPicPr>
          <p:nvPr/>
        </p:nvPicPr>
        <p:blipFill>
          <a:blip r:embed="rId3"/>
          <a:stretch>
            <a:fillRect/>
          </a:stretch>
        </p:blipFill>
        <p:spPr>
          <a:xfrm>
            <a:off x="2805023" y="1170119"/>
            <a:ext cx="6599204" cy="4985391"/>
          </a:xfrm>
          <a:prstGeom prst="rect">
            <a:avLst/>
          </a:prstGeom>
        </p:spPr>
      </p:pic>
    </p:spTree>
    <p:extLst>
      <p:ext uri="{BB962C8B-B14F-4D97-AF65-F5344CB8AC3E}">
        <p14:creationId xmlns:p14="http://schemas.microsoft.com/office/powerpoint/2010/main" val="429281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(5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329C176B-6996-2C54-0F15-F3B59A90A737}"/>
              </a:ext>
            </a:extLst>
          </p:cNvPr>
          <p:cNvPicPr>
            <a:picLocks noChangeAspect="1"/>
          </p:cNvPicPr>
          <p:nvPr/>
        </p:nvPicPr>
        <p:blipFill>
          <a:blip r:embed="rId3"/>
          <a:stretch>
            <a:fillRect/>
          </a:stretch>
        </p:blipFill>
        <p:spPr>
          <a:xfrm>
            <a:off x="2772027" y="1183525"/>
            <a:ext cx="6665196" cy="5027593"/>
          </a:xfrm>
          <a:prstGeom prst="rect">
            <a:avLst/>
          </a:prstGeom>
        </p:spPr>
      </p:pic>
    </p:spTree>
    <p:extLst>
      <p:ext uri="{BB962C8B-B14F-4D97-AF65-F5344CB8AC3E}">
        <p14:creationId xmlns:p14="http://schemas.microsoft.com/office/powerpoint/2010/main" val="1317378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FE4703B-370E-F91F-E2CB-E8DCB497AD42}"/>
              </a:ext>
            </a:extLst>
          </p:cNvPr>
          <p:cNvSpPr>
            <a:spLocks noGrp="1"/>
          </p:cNvSpPr>
          <p:nvPr>
            <p:ph type="title"/>
          </p:nvPr>
        </p:nvSpPr>
        <p:spPr>
          <a:xfrm>
            <a:off x="2506664" y="168276"/>
            <a:ext cx="7704137" cy="576263"/>
          </a:xfrm>
        </p:spPr>
        <p:txBody>
          <a:bodyPr/>
          <a:lstStyle/>
          <a:p>
            <a:r>
              <a:rPr lang="en-US" altLang="en-US"/>
              <a:t>Interprocess Communication</a:t>
            </a:r>
          </a:p>
        </p:txBody>
      </p:sp>
      <p:sp>
        <p:nvSpPr>
          <p:cNvPr id="31747" name="Content Placeholder 2">
            <a:extLst>
              <a:ext uri="{FF2B5EF4-FFF2-40B4-BE49-F238E27FC236}">
                <a16:creationId xmlns:a16="http://schemas.microsoft.com/office/drawing/2014/main" id="{89069D47-FEFB-4A71-EB79-5D6124B80213}"/>
              </a:ext>
            </a:extLst>
          </p:cNvPr>
          <p:cNvSpPr>
            <a:spLocks noGrp="1"/>
          </p:cNvSpPr>
          <p:nvPr>
            <p:ph idx="1"/>
          </p:nvPr>
        </p:nvSpPr>
        <p:spPr>
          <a:xfrm>
            <a:off x="2409826" y="1154114"/>
            <a:ext cx="7485063" cy="4530725"/>
          </a:xfrm>
        </p:spPr>
        <p:txBody>
          <a:bodyPr/>
          <a:lstStyle/>
          <a:p>
            <a:r>
              <a:rPr lang="en-US" altLang="en-US"/>
              <a:t>Processes within a system may be </a:t>
            </a:r>
            <a:r>
              <a:rPr lang="en-US" altLang="en-US" b="1" i="1"/>
              <a:t>independent</a:t>
            </a:r>
            <a:r>
              <a:rPr lang="en-US" altLang="en-US" b="1"/>
              <a:t> </a:t>
            </a:r>
            <a:r>
              <a:rPr lang="en-US" altLang="en-US"/>
              <a:t>or </a:t>
            </a:r>
            <a:r>
              <a:rPr lang="en-US" altLang="en-US" b="1" i="1"/>
              <a:t>cooperating</a:t>
            </a:r>
          </a:p>
          <a:p>
            <a:r>
              <a:rPr lang="en-US" altLang="en-US"/>
              <a:t>Cooperating process can affect or be affected by other processes, including sharing data</a:t>
            </a:r>
          </a:p>
          <a:p>
            <a:r>
              <a:rPr lang="en-US" altLang="en-US"/>
              <a:t>Reasons for cooperating processes:</a:t>
            </a:r>
          </a:p>
          <a:p>
            <a:pPr lvl="1"/>
            <a:r>
              <a:rPr lang="en-US" altLang="en-US"/>
              <a:t>Information sharing</a:t>
            </a:r>
          </a:p>
          <a:p>
            <a:pPr lvl="1"/>
            <a:r>
              <a:rPr lang="en-US" altLang="en-US"/>
              <a:t>Computation speedup</a:t>
            </a:r>
          </a:p>
          <a:p>
            <a:pPr lvl="1"/>
            <a:r>
              <a:rPr lang="en-US" altLang="en-US"/>
              <a:t>Modularity</a:t>
            </a:r>
          </a:p>
          <a:p>
            <a:pPr lvl="1"/>
            <a:r>
              <a:rPr lang="en-US" altLang="en-US"/>
              <a:t>Convenience	</a:t>
            </a:r>
          </a:p>
          <a:p>
            <a:r>
              <a:rPr lang="en-US" altLang="en-US"/>
              <a:t>Cooperating processes need </a:t>
            </a:r>
            <a:r>
              <a:rPr lang="en-US" altLang="en-US" b="1">
                <a:solidFill>
                  <a:srgbClr val="3366FF"/>
                </a:solidFill>
              </a:rPr>
              <a:t>interprocess communication </a:t>
            </a:r>
            <a:r>
              <a:rPr lang="en-US" altLang="en-US"/>
              <a:t>(</a:t>
            </a:r>
            <a:r>
              <a:rPr lang="en-US" altLang="en-US" b="1">
                <a:solidFill>
                  <a:srgbClr val="3366FF"/>
                </a:solidFill>
              </a:rPr>
              <a:t>IPC</a:t>
            </a:r>
            <a:r>
              <a:rPr lang="en-US" altLang="en-US"/>
              <a:t>)</a:t>
            </a:r>
          </a:p>
          <a:p>
            <a:r>
              <a:rPr lang="en-US" altLang="en-US"/>
              <a:t>Two models of IPC</a:t>
            </a:r>
          </a:p>
          <a:p>
            <a:pPr lvl="1"/>
            <a:r>
              <a:rPr lang="en-US" altLang="en-US" b="1">
                <a:solidFill>
                  <a:srgbClr val="3366FF"/>
                </a:solidFill>
              </a:rPr>
              <a:t>Shared memory</a:t>
            </a:r>
          </a:p>
          <a:p>
            <a:pPr lvl="1"/>
            <a:r>
              <a:rPr lang="en-US" altLang="en-US" b="1">
                <a:solidFill>
                  <a:srgbClr val="3366FF"/>
                </a:solidFill>
              </a:rPr>
              <a:t>Message passing</a:t>
            </a:r>
          </a:p>
          <a:p>
            <a:pPr lvl="1"/>
            <a:endParaRPr lang="en-US" altLang="en-US"/>
          </a:p>
        </p:txBody>
      </p:sp>
    </p:spTree>
    <p:extLst>
      <p:ext uri="{BB962C8B-B14F-4D97-AF65-F5344CB8AC3E}">
        <p14:creationId xmlns:p14="http://schemas.microsoft.com/office/powerpoint/2010/main" val="2132613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86C8067-6405-5A61-CFDA-B2E58932997C}"/>
              </a:ext>
            </a:extLst>
          </p:cNvPr>
          <p:cNvSpPr>
            <a:spLocks noGrp="1" noChangeArrowheads="1"/>
          </p:cNvSpPr>
          <p:nvPr>
            <p:ph type="title"/>
          </p:nvPr>
        </p:nvSpPr>
        <p:spPr>
          <a:xfrm>
            <a:off x="1981200" y="182563"/>
            <a:ext cx="8229600" cy="576262"/>
          </a:xfrm>
        </p:spPr>
        <p:txBody>
          <a:bodyPr/>
          <a:lstStyle/>
          <a:p>
            <a:pPr eaLnBrk="1" hangingPunct="1"/>
            <a:r>
              <a:rPr lang="en-US" altLang="en-US"/>
              <a:t>Communications Models </a:t>
            </a:r>
          </a:p>
        </p:txBody>
      </p:sp>
      <p:pic>
        <p:nvPicPr>
          <p:cNvPr id="32771" name="Picture 1" descr="3_12.pdf">
            <a:extLst>
              <a:ext uri="{FF2B5EF4-FFF2-40B4-BE49-F238E27FC236}">
                <a16:creationId xmlns:a16="http://schemas.microsoft.com/office/drawing/2014/main" id="{5EEFF45F-00AC-047D-62A3-CDF49C63DA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1725613"/>
            <a:ext cx="6100762"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a:extLst>
              <a:ext uri="{FF2B5EF4-FFF2-40B4-BE49-F238E27FC236}">
                <a16:creationId xmlns:a16="http://schemas.microsoft.com/office/drawing/2014/main" id="{0C9BFA7E-80A6-8F77-6DD8-4599406AA177}"/>
              </a:ext>
            </a:extLst>
          </p:cNvPr>
          <p:cNvSpPr>
            <a:spLocks noChangeArrowheads="1"/>
          </p:cNvSpPr>
          <p:nvPr/>
        </p:nvSpPr>
        <p:spPr bwMode="auto">
          <a:xfrm>
            <a:off x="2493964" y="1143000"/>
            <a:ext cx="6372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b="1">
                <a:solidFill>
                  <a:srgbClr val="000000"/>
                </a:solidFill>
                <a:latin typeface="Courier New" panose="02070309020205020404" pitchFamily="49" charset="0"/>
                <a:cs typeface="Courier New" panose="02070309020205020404" pitchFamily="49" charset="0"/>
              </a:rPr>
              <a:t>(</a:t>
            </a:r>
            <a:r>
              <a:rPr lang="en-US" altLang="en-US">
                <a:solidFill>
                  <a:srgbClr val="000000"/>
                </a:solidFill>
                <a:latin typeface="Courier New" panose="02070309020205020404" pitchFamily="49" charset="0"/>
                <a:cs typeface="Courier New" panose="02070309020205020404" pitchFamily="49" charset="0"/>
              </a:rPr>
              <a:t>a) Message passing.  (b) shared memory. </a:t>
            </a:r>
            <a:r>
              <a:rPr lang="en-US" altLang="en-US">
                <a:cs typeface="Courier New" panose="02070309020205020404" pitchFamily="49" charset="0"/>
              </a:rPr>
              <a:t> </a:t>
            </a:r>
          </a:p>
        </p:txBody>
      </p:sp>
    </p:spTree>
    <p:extLst>
      <p:ext uri="{BB962C8B-B14F-4D97-AF65-F5344CB8AC3E}">
        <p14:creationId xmlns:p14="http://schemas.microsoft.com/office/powerpoint/2010/main" val="3600653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75376DB-BD49-4E48-74D8-4AFEDE0E85CA}"/>
              </a:ext>
            </a:extLst>
          </p:cNvPr>
          <p:cNvSpPr>
            <a:spLocks noGrp="1" noChangeArrowheads="1"/>
          </p:cNvSpPr>
          <p:nvPr>
            <p:ph type="title"/>
          </p:nvPr>
        </p:nvSpPr>
        <p:spPr>
          <a:xfrm>
            <a:off x="2584450" y="277813"/>
            <a:ext cx="7626350" cy="576262"/>
          </a:xfrm>
        </p:spPr>
        <p:txBody>
          <a:bodyPr/>
          <a:lstStyle/>
          <a:p>
            <a:pPr eaLnBrk="1" hangingPunct="1"/>
            <a:r>
              <a:rPr lang="en-US" altLang="en-US"/>
              <a:t>Cooperating Processes</a:t>
            </a:r>
          </a:p>
        </p:txBody>
      </p:sp>
      <p:sp>
        <p:nvSpPr>
          <p:cNvPr id="33795" name="Rectangle 3">
            <a:extLst>
              <a:ext uri="{FF2B5EF4-FFF2-40B4-BE49-F238E27FC236}">
                <a16:creationId xmlns:a16="http://schemas.microsoft.com/office/drawing/2014/main" id="{95CDB168-963A-ECB2-A777-D1466B1E811B}"/>
              </a:ext>
            </a:extLst>
          </p:cNvPr>
          <p:cNvSpPr>
            <a:spLocks noGrp="1" noChangeArrowheads="1"/>
          </p:cNvSpPr>
          <p:nvPr>
            <p:ph type="body" idx="1"/>
          </p:nvPr>
        </p:nvSpPr>
        <p:spPr>
          <a:xfrm>
            <a:off x="2330451" y="1233489"/>
            <a:ext cx="7529513" cy="4530725"/>
          </a:xfrm>
        </p:spPr>
        <p:txBody>
          <a:bodyPr/>
          <a:lstStyle/>
          <a:p>
            <a:r>
              <a:rPr lang="en-US" altLang="en-US" b="1" i="1"/>
              <a:t>Independent</a:t>
            </a:r>
            <a:r>
              <a:rPr lang="en-US" altLang="en-US"/>
              <a:t> process cannot affect or be affected by the execution of another process</a:t>
            </a:r>
          </a:p>
          <a:p>
            <a:r>
              <a:rPr lang="en-US" altLang="en-US" b="1" i="1">
                <a:solidFill>
                  <a:srgbClr val="000000"/>
                </a:solidFill>
              </a:rPr>
              <a:t>Cooperating</a:t>
            </a:r>
            <a:r>
              <a:rPr lang="en-US" altLang="en-US"/>
              <a:t> process can affect or be affected by the execution of another process</a:t>
            </a:r>
          </a:p>
          <a:p>
            <a:r>
              <a:rPr lang="en-US" altLang="en-US"/>
              <a:t>Advantages of process cooperation</a:t>
            </a:r>
          </a:p>
          <a:p>
            <a:pPr lvl="1"/>
            <a:r>
              <a:rPr lang="en-US" altLang="en-US"/>
              <a:t>Information sharing </a:t>
            </a:r>
          </a:p>
          <a:p>
            <a:pPr lvl="1"/>
            <a:r>
              <a:rPr lang="en-US" altLang="en-US"/>
              <a:t>Computation speed-up</a:t>
            </a:r>
          </a:p>
          <a:p>
            <a:pPr lvl="1"/>
            <a:r>
              <a:rPr lang="en-US" altLang="en-US"/>
              <a:t>Modularity</a:t>
            </a:r>
          </a:p>
          <a:p>
            <a:pPr lvl="1"/>
            <a:r>
              <a:rPr lang="en-US" altLang="en-US"/>
              <a:t>Convenience</a:t>
            </a:r>
          </a:p>
        </p:txBody>
      </p:sp>
    </p:spTree>
    <p:extLst>
      <p:ext uri="{BB962C8B-B14F-4D97-AF65-F5344CB8AC3E}">
        <p14:creationId xmlns:p14="http://schemas.microsoft.com/office/powerpoint/2010/main" val="808835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D966BB26-0F2D-40BE-ECC0-4855F855F154}"/>
              </a:ext>
            </a:extLst>
          </p:cNvPr>
          <p:cNvSpPr>
            <a:spLocks noGrp="1" noChangeArrowheads="1"/>
          </p:cNvSpPr>
          <p:nvPr>
            <p:ph type="title"/>
          </p:nvPr>
        </p:nvSpPr>
        <p:spPr>
          <a:xfrm>
            <a:off x="2581275" y="95251"/>
            <a:ext cx="8229600" cy="576263"/>
          </a:xfrm>
        </p:spPr>
        <p:txBody>
          <a:bodyPr/>
          <a:lstStyle/>
          <a:p>
            <a:pPr eaLnBrk="1" hangingPunct="1"/>
            <a:r>
              <a:rPr lang="en-US" altLang="en-US" sz="2500"/>
              <a:t>Interprocess Communication –  Shared Memory</a:t>
            </a:r>
          </a:p>
        </p:txBody>
      </p:sp>
      <p:sp>
        <p:nvSpPr>
          <p:cNvPr id="38915" name="Rectangle 3">
            <a:extLst>
              <a:ext uri="{FF2B5EF4-FFF2-40B4-BE49-F238E27FC236}">
                <a16:creationId xmlns:a16="http://schemas.microsoft.com/office/drawing/2014/main" id="{982038C6-CCFD-3DDB-520A-E900D378B0A7}"/>
              </a:ext>
            </a:extLst>
          </p:cNvPr>
          <p:cNvSpPr>
            <a:spLocks noGrp="1" noChangeArrowheads="1"/>
          </p:cNvSpPr>
          <p:nvPr>
            <p:ph type="body" idx="1"/>
          </p:nvPr>
        </p:nvSpPr>
        <p:spPr>
          <a:xfrm>
            <a:off x="1981200" y="1233489"/>
            <a:ext cx="8229600" cy="4530725"/>
          </a:xfrm>
        </p:spPr>
        <p:txBody>
          <a:bodyPr/>
          <a:lstStyle/>
          <a:p>
            <a:pPr>
              <a:lnSpc>
                <a:spcPct val="90000"/>
              </a:lnSpc>
            </a:pPr>
            <a:r>
              <a:rPr lang="en-US" altLang="en-US" sz="2800" dirty="0"/>
              <a:t>An area of memory shared among the processes that wish to communicate</a:t>
            </a:r>
          </a:p>
          <a:p>
            <a:pPr>
              <a:lnSpc>
                <a:spcPct val="90000"/>
              </a:lnSpc>
            </a:pPr>
            <a:r>
              <a:rPr lang="en-US" altLang="en-US" sz="2800" dirty="0"/>
              <a:t>The communication is under the control of the users processes not the operating system.</a:t>
            </a:r>
          </a:p>
          <a:p>
            <a:pPr>
              <a:lnSpc>
                <a:spcPct val="90000"/>
              </a:lnSpc>
            </a:pPr>
            <a:r>
              <a:rPr lang="en-US" altLang="en-US" sz="2800" dirty="0"/>
              <a:t>Major issues is to provide mechanism that will allow the user processes to synchronize their actions when they access shared memory. </a:t>
            </a:r>
          </a:p>
          <a:p>
            <a:pPr marL="0" indent="0">
              <a:lnSpc>
                <a:spcPct val="90000"/>
              </a:lnSpc>
              <a:buNone/>
            </a:pPr>
            <a:endParaRPr lang="en-US" altLang="en-US" dirty="0"/>
          </a:p>
          <a:p>
            <a:pPr>
              <a:lnSpc>
                <a:spcPct val="90000"/>
              </a:lnSpc>
            </a:pPr>
            <a:endParaRPr lang="en-US" altLang="en-US" dirty="0"/>
          </a:p>
          <a:p>
            <a:pPr lvl="1">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val="1508944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A0D8CE-602A-2158-50B0-59457BECB0D5}"/>
              </a:ext>
            </a:extLst>
          </p:cNvPr>
          <p:cNvSpPr>
            <a:spLocks noGrp="1" noChangeArrowheads="1"/>
          </p:cNvSpPr>
          <p:nvPr>
            <p:ph type="title"/>
          </p:nvPr>
        </p:nvSpPr>
        <p:spPr>
          <a:xfrm>
            <a:off x="2581275" y="127001"/>
            <a:ext cx="8229600" cy="576263"/>
          </a:xfrm>
        </p:spPr>
        <p:txBody>
          <a:bodyPr/>
          <a:lstStyle/>
          <a:p>
            <a:pPr eaLnBrk="1" hangingPunct="1"/>
            <a:r>
              <a:rPr lang="en-US" altLang="en-US" sz="2500"/>
              <a:t>Interprocess Communication – Message Passing</a:t>
            </a:r>
          </a:p>
        </p:txBody>
      </p:sp>
      <p:sp>
        <p:nvSpPr>
          <p:cNvPr id="39939" name="Rectangle 3">
            <a:extLst>
              <a:ext uri="{FF2B5EF4-FFF2-40B4-BE49-F238E27FC236}">
                <a16:creationId xmlns:a16="http://schemas.microsoft.com/office/drawing/2014/main" id="{B78C1A40-F5CA-E2FA-EFE7-387D71BE31D3}"/>
              </a:ext>
            </a:extLst>
          </p:cNvPr>
          <p:cNvSpPr>
            <a:spLocks noGrp="1" noChangeArrowheads="1"/>
          </p:cNvSpPr>
          <p:nvPr>
            <p:ph type="body" idx="1"/>
          </p:nvPr>
        </p:nvSpPr>
        <p:spPr>
          <a:xfrm>
            <a:off x="2409825" y="1201739"/>
            <a:ext cx="6934200" cy="4530725"/>
          </a:xfrm>
        </p:spPr>
        <p:txBody>
          <a:bodyPr/>
          <a:lstStyle/>
          <a:p>
            <a:pPr>
              <a:lnSpc>
                <a:spcPct val="90000"/>
              </a:lnSpc>
            </a:pPr>
            <a:r>
              <a:rPr lang="en-US" altLang="en-US"/>
              <a:t>Mechanism for processes to communicate and to synchronize their actions</a:t>
            </a:r>
          </a:p>
          <a:p>
            <a:pPr>
              <a:lnSpc>
                <a:spcPct val="90000"/>
              </a:lnSpc>
            </a:pPr>
            <a:endParaRPr lang="en-US" altLang="en-US" sz="800"/>
          </a:p>
          <a:p>
            <a:pPr>
              <a:lnSpc>
                <a:spcPct val="90000"/>
              </a:lnSpc>
            </a:pPr>
            <a:r>
              <a:rPr lang="en-US" altLang="en-US"/>
              <a:t>Message system – processes communicate with each other without resorting to shared variables</a:t>
            </a:r>
          </a:p>
          <a:p>
            <a:pPr>
              <a:lnSpc>
                <a:spcPct val="90000"/>
              </a:lnSpc>
            </a:pPr>
            <a:endParaRPr lang="en-US" altLang="en-US" sz="800"/>
          </a:p>
          <a:p>
            <a:pPr>
              <a:lnSpc>
                <a:spcPct val="90000"/>
              </a:lnSpc>
            </a:pPr>
            <a:r>
              <a:rPr lang="en-US" altLang="en-US"/>
              <a:t>IPC facility provides two operations:</a:t>
            </a:r>
          </a:p>
          <a:p>
            <a:pPr lvl="1">
              <a:lnSpc>
                <a:spcPct val="90000"/>
              </a:lnSpc>
            </a:pPr>
            <a:r>
              <a:rPr lang="en-US" altLang="en-US" b="1">
                <a:latin typeface="Courier New" panose="02070309020205020404" pitchFamily="49" charset="0"/>
                <a:cs typeface="Courier New" panose="02070309020205020404" pitchFamily="49" charset="0"/>
              </a:rPr>
              <a:t>send</a:t>
            </a:r>
            <a:r>
              <a:rPr lang="en-US" altLang="en-US"/>
              <a:t>(</a:t>
            </a:r>
            <a:r>
              <a:rPr lang="en-US" altLang="en-US" i="1"/>
              <a:t>message</a:t>
            </a:r>
            <a:r>
              <a:rPr lang="en-US" altLang="en-US"/>
              <a:t>)</a:t>
            </a:r>
          </a:p>
          <a:p>
            <a:pPr lvl="1">
              <a:lnSpc>
                <a:spcPct val="90000"/>
              </a:lnSpc>
            </a:pPr>
            <a:r>
              <a:rPr lang="en-US" altLang="en-US" b="1">
                <a:latin typeface="Courier New" panose="02070309020205020404" pitchFamily="49" charset="0"/>
                <a:cs typeface="Courier New" panose="02070309020205020404" pitchFamily="49" charset="0"/>
              </a:rPr>
              <a:t>receive</a:t>
            </a:r>
            <a:r>
              <a:rPr lang="en-US" altLang="en-US"/>
              <a:t>(</a:t>
            </a:r>
            <a:r>
              <a:rPr lang="en-US" altLang="en-US" i="1"/>
              <a:t>message</a:t>
            </a:r>
            <a:r>
              <a:rPr lang="en-US" altLang="en-US"/>
              <a:t>)</a:t>
            </a:r>
          </a:p>
          <a:p>
            <a:pPr lvl="1">
              <a:lnSpc>
                <a:spcPct val="90000"/>
              </a:lnSpc>
              <a:buFont typeface="Monotype Sorts" pitchFamily="-84" charset="2"/>
              <a:buNone/>
            </a:pPr>
            <a:endParaRPr lang="en-US" altLang="en-US" sz="800"/>
          </a:p>
          <a:p>
            <a:pPr>
              <a:lnSpc>
                <a:spcPct val="90000"/>
              </a:lnSpc>
            </a:pPr>
            <a:r>
              <a:rPr lang="en-US" altLang="en-US"/>
              <a:t>The</a:t>
            </a:r>
            <a:r>
              <a:rPr lang="en-US" altLang="en-US" i="1"/>
              <a:t> message</a:t>
            </a:r>
            <a:r>
              <a:rPr lang="en-US" altLang="en-US"/>
              <a:t> size is either fixed or variable</a:t>
            </a:r>
          </a:p>
          <a:p>
            <a:pPr lvl="1">
              <a:lnSpc>
                <a:spcPct val="90000"/>
              </a:lnSpc>
              <a:buFont typeface="Monotype Sorts" pitchFamily="-84" charset="2"/>
              <a:buNone/>
            </a:pPr>
            <a:endParaRPr lang="en-US" altLang="en-US"/>
          </a:p>
        </p:txBody>
      </p:sp>
    </p:spTree>
    <p:extLst>
      <p:ext uri="{BB962C8B-B14F-4D97-AF65-F5344CB8AC3E}">
        <p14:creationId xmlns:p14="http://schemas.microsoft.com/office/powerpoint/2010/main" val="1331604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EC990191-9AB8-9A34-4256-0D50FEF4B9CF}"/>
              </a:ext>
            </a:extLst>
          </p:cNvPr>
          <p:cNvSpPr>
            <a:spLocks noGrp="1" noChangeArrowheads="1"/>
          </p:cNvSpPr>
          <p:nvPr>
            <p:ph type="title"/>
          </p:nvPr>
        </p:nvSpPr>
        <p:spPr>
          <a:xfrm>
            <a:off x="1981200" y="141288"/>
            <a:ext cx="8229600" cy="576262"/>
          </a:xfrm>
        </p:spPr>
        <p:txBody>
          <a:bodyPr/>
          <a:lstStyle/>
          <a:p>
            <a:pPr eaLnBrk="1" hangingPunct="1"/>
            <a:r>
              <a:rPr lang="en-US" altLang="en-US"/>
              <a:t>Race Condition</a:t>
            </a:r>
          </a:p>
        </p:txBody>
      </p:sp>
      <p:sp>
        <p:nvSpPr>
          <p:cNvPr id="17411" name="Rectangle 1027">
            <a:extLst>
              <a:ext uri="{FF2B5EF4-FFF2-40B4-BE49-F238E27FC236}">
                <a16:creationId xmlns:a16="http://schemas.microsoft.com/office/drawing/2014/main" id="{34672390-D0BD-158B-8B6E-A722C137C7F5}"/>
              </a:ext>
            </a:extLst>
          </p:cNvPr>
          <p:cNvSpPr>
            <a:spLocks noGrp="1" noChangeArrowheads="1"/>
          </p:cNvSpPr>
          <p:nvPr>
            <p:ph idx="1"/>
          </p:nvPr>
        </p:nvSpPr>
        <p:spPr>
          <a:xfrm>
            <a:off x="1441769" y="1177926"/>
            <a:ext cx="9378631" cy="5173663"/>
          </a:xfrm>
        </p:spPr>
        <p:txBody>
          <a:bodyPr/>
          <a:lstStyle/>
          <a:p>
            <a:pPr>
              <a:lnSpc>
                <a:spcPct val="90000"/>
              </a:lnSpc>
            </a:pPr>
            <a:r>
              <a:rPr lang="en-US" altLang="en-US" b="1" dirty="0">
                <a:solidFill>
                  <a:srgbClr val="000000"/>
                </a:solidFill>
                <a:latin typeface="Courier New" panose="02070309020205020404" pitchFamily="49" charset="0"/>
                <a:cs typeface="Courier New" panose="02070309020205020404" pitchFamily="49" charset="0"/>
              </a:rPr>
              <a:t>counter++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register1 = counter</a:t>
            </a:r>
            <a:br>
              <a:rPr lang="en-US" altLang="en-US" sz="1600" b="1" dirty="0">
                <a:solidFill>
                  <a:srgbClr val="0000FF"/>
                </a:solidFill>
                <a:latin typeface="Courier New" panose="02070309020205020404" pitchFamily="49" charset="0"/>
                <a:cs typeface="Courier New" panose="02070309020205020404" pitchFamily="49" charset="0"/>
              </a:rPr>
            </a:br>
            <a:r>
              <a:rPr lang="en-US" altLang="en-US" sz="1600" b="1" dirty="0">
                <a:solidFill>
                  <a:srgbClr val="0000FF"/>
                </a:solidFill>
                <a:latin typeface="Courier New" panose="02070309020205020404" pitchFamily="49" charset="0"/>
                <a:cs typeface="Courier New" panose="02070309020205020404" pitchFamily="49" charset="0"/>
              </a:rPr>
              <a:t>     register1 = register1 + 1</a:t>
            </a:r>
            <a:br>
              <a:rPr lang="en-US" altLang="en-US" sz="1600" b="1" dirty="0">
                <a:solidFill>
                  <a:srgbClr val="0000FF"/>
                </a:solidFill>
                <a:latin typeface="Courier New" panose="02070309020205020404" pitchFamily="49" charset="0"/>
                <a:cs typeface="Courier New" panose="02070309020205020404" pitchFamily="49" charset="0"/>
              </a:rPr>
            </a:br>
            <a:r>
              <a:rPr lang="en-US" altLang="en-US" sz="1600" b="1" dirty="0">
                <a:solidFill>
                  <a:srgbClr val="0000FF"/>
                </a:solidFill>
                <a:latin typeface="Courier New" panose="02070309020205020404" pitchFamily="49" charset="0"/>
                <a:cs typeface="Courier New" panose="02070309020205020404" pitchFamily="49" charset="0"/>
              </a:rPr>
              <a:t>     counter = register1</a:t>
            </a:r>
            <a:endParaRPr lang="en-US" altLang="en-US" sz="800" dirty="0">
              <a:solidFill>
                <a:srgbClr val="0000FF"/>
              </a:solidFill>
            </a:endParaRPr>
          </a:p>
          <a:p>
            <a:pPr>
              <a:lnSpc>
                <a:spcPct val="90000"/>
              </a:lnSpc>
            </a:pPr>
            <a:r>
              <a:rPr lang="en-US" altLang="en-US" b="1" dirty="0">
                <a:solidFill>
                  <a:srgbClr val="000000"/>
                </a:solidFill>
                <a:latin typeface="Courier New" panose="02070309020205020404" pitchFamily="49" charset="0"/>
                <a:cs typeface="Courier New" panose="02070309020205020404" pitchFamily="49" charset="0"/>
              </a:rPr>
              <a:t>counter--</a:t>
            </a:r>
            <a:r>
              <a:rPr lang="en-US" altLang="en-US" sz="1600" b="1" dirty="0">
                <a:solidFill>
                  <a:schemeClr val="tx2"/>
                </a:solidFill>
                <a:latin typeface="Courier New" panose="02070309020205020404" pitchFamily="49" charset="0"/>
                <a:cs typeface="Courier New" panose="02070309020205020404" pitchFamily="49" charset="0"/>
              </a:rPr>
              <a:t>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cs typeface="Courier New" panose="02070309020205020404" pitchFamily="49" charset="0"/>
              </a:rPr>
              <a:t>     </a:t>
            </a:r>
            <a:r>
              <a:rPr lang="en-US" altLang="en-US" sz="1600" b="1" dirty="0">
                <a:solidFill>
                  <a:schemeClr val="tx2"/>
                </a:solidFill>
                <a:latin typeface="Courier New" panose="02070309020205020404" pitchFamily="49" charset="0"/>
                <a:cs typeface="Courier New" panose="02070309020205020404" pitchFamily="49" charset="0"/>
              </a:rPr>
              <a:t>register2 = counter</a:t>
            </a:r>
            <a:br>
              <a:rPr lang="en-US" altLang="en-US" sz="1600" b="1" dirty="0">
                <a:solidFill>
                  <a:schemeClr val="tx2"/>
                </a:solidFill>
                <a:latin typeface="Courier New" panose="02070309020205020404" pitchFamily="49" charset="0"/>
                <a:cs typeface="Courier New" panose="02070309020205020404" pitchFamily="49" charset="0"/>
              </a:rPr>
            </a:br>
            <a:r>
              <a:rPr lang="en-US" altLang="en-US" sz="1600" b="1" dirty="0">
                <a:solidFill>
                  <a:schemeClr val="tx2"/>
                </a:solidFill>
                <a:latin typeface="Courier New" panose="02070309020205020404" pitchFamily="49" charset="0"/>
                <a:cs typeface="Courier New" panose="02070309020205020404" pitchFamily="49" charset="0"/>
              </a:rPr>
              <a:t>     register2 = register2 - 1</a:t>
            </a:r>
            <a:br>
              <a:rPr lang="en-US" altLang="en-US" sz="1600" b="1" dirty="0">
                <a:solidFill>
                  <a:schemeClr val="tx2"/>
                </a:solidFill>
                <a:latin typeface="Courier New" panose="02070309020205020404" pitchFamily="49" charset="0"/>
                <a:cs typeface="Courier New" panose="02070309020205020404" pitchFamily="49" charset="0"/>
              </a:rPr>
            </a:br>
            <a:r>
              <a:rPr lang="en-US" altLang="en-US" sz="1600" b="1" dirty="0">
                <a:solidFill>
                  <a:schemeClr val="tx2"/>
                </a:solidFill>
                <a:latin typeface="Courier New" panose="02070309020205020404" pitchFamily="49" charset="0"/>
                <a:cs typeface="Courier New" panose="02070309020205020404" pitchFamily="49" charset="0"/>
              </a:rPr>
              <a:t>     counter = register2</a:t>
            </a:r>
          </a:p>
          <a:p>
            <a:pPr>
              <a:lnSpc>
                <a:spcPct val="90000"/>
              </a:lnSpc>
              <a:buFont typeface="Monotype Sorts" pitchFamily="-84" charset="2"/>
              <a:buNone/>
            </a:pPr>
            <a:endParaRPr lang="en-US" altLang="en-US" sz="800" dirty="0">
              <a:solidFill>
                <a:schemeClr val="tx2"/>
              </a:solidFill>
            </a:endParaRPr>
          </a:p>
          <a:p>
            <a:pPr>
              <a:lnSpc>
                <a:spcPct val="90000"/>
              </a:lnSpc>
            </a:pPr>
            <a:r>
              <a:rPr lang="en-US" altLang="en-US" sz="1600" dirty="0"/>
              <a:t>Consider this execution interleaving with </a:t>
            </a:r>
            <a:r>
              <a:rPr lang="ja-JP" altLang="en-US" sz="1600" dirty="0"/>
              <a:t>“</a:t>
            </a:r>
            <a:r>
              <a:rPr lang="en-US" altLang="ja-JP" sz="1600" dirty="0"/>
              <a:t>count = 5</a:t>
            </a:r>
            <a:r>
              <a:rPr lang="ja-JP" altLang="en-US" sz="1600" dirty="0"/>
              <a:t>”</a:t>
            </a:r>
            <a:r>
              <a:rPr lang="en-US" altLang="ja-JP" sz="1600" dirty="0"/>
              <a:t> initially:</a:t>
            </a:r>
          </a:p>
          <a:p>
            <a:pPr lvl="1">
              <a:lnSpc>
                <a:spcPct val="90000"/>
              </a:lnSpc>
              <a:buFont typeface="Monotype Sorts" pitchFamily="-84" charset="2"/>
              <a:buNone/>
            </a:pPr>
            <a:r>
              <a:rPr lang="en-US" altLang="en-US" sz="1600" dirty="0"/>
              <a:t>	S0: producer execute </a:t>
            </a:r>
            <a:r>
              <a:rPr lang="en-US" altLang="en-US" sz="1600" b="1" dirty="0">
                <a:solidFill>
                  <a:srgbClr val="0000FF"/>
                </a:solidFill>
                <a:latin typeface="Courier New" panose="02070309020205020404" pitchFamily="49" charset="0"/>
              </a:rPr>
              <a:t>register1 = counter</a:t>
            </a:r>
            <a:r>
              <a:rPr lang="en-US" altLang="en-US" sz="1600" b="1" dirty="0">
                <a:latin typeface="Courier New" panose="02070309020205020404" pitchFamily="49" charset="0"/>
              </a:rPr>
              <a:t>         </a:t>
            </a:r>
            <a:r>
              <a:rPr lang="en-US" altLang="en-US" sz="1600" dirty="0"/>
              <a:t>{register1 = 5}</a:t>
            </a:r>
            <a:br>
              <a:rPr lang="en-US" altLang="en-US" sz="1600" dirty="0"/>
            </a:br>
            <a:r>
              <a:rPr lang="en-US" altLang="en-US" sz="1600" dirty="0"/>
              <a:t>S1: producer execute </a:t>
            </a:r>
            <a:r>
              <a:rPr lang="en-US" altLang="en-US" sz="1600" b="1" dirty="0">
                <a:solidFill>
                  <a:srgbClr val="0000FF"/>
                </a:solidFill>
                <a:latin typeface="Courier New" panose="02070309020205020404" pitchFamily="49" charset="0"/>
              </a:rPr>
              <a:t>register1 = register1 + 1   </a:t>
            </a:r>
            <a:r>
              <a:rPr lang="en-US" altLang="en-US" sz="1600" dirty="0"/>
              <a:t>{register1 = 6} </a:t>
            </a:r>
            <a:br>
              <a:rPr lang="en-US" altLang="en-US" sz="1600" dirty="0"/>
            </a:br>
            <a:r>
              <a:rPr lang="en-US" altLang="en-US" sz="1600" dirty="0"/>
              <a:t>S2: consumer execute </a:t>
            </a:r>
            <a:r>
              <a:rPr lang="en-US" altLang="en-US" sz="1600" b="1" dirty="0">
                <a:solidFill>
                  <a:schemeClr val="tx2"/>
                </a:solidFill>
                <a:latin typeface="Courier New" panose="02070309020205020404" pitchFamily="49" charset="0"/>
              </a:rPr>
              <a:t>register2 = counter</a:t>
            </a:r>
            <a:r>
              <a:rPr lang="en-US" altLang="en-US" sz="1600" b="1" dirty="0">
                <a:latin typeface="Courier New" panose="02070309020205020404" pitchFamily="49" charset="0"/>
              </a:rPr>
              <a:t>        </a:t>
            </a:r>
            <a:r>
              <a:rPr lang="en-US" altLang="en-US" sz="1600" dirty="0"/>
              <a:t>{register2 = 5} </a:t>
            </a:r>
            <a:br>
              <a:rPr lang="en-US" altLang="en-US" sz="1600" dirty="0"/>
            </a:br>
            <a:r>
              <a:rPr lang="en-US" altLang="en-US" sz="1600" dirty="0"/>
              <a:t>S3: consumer execute </a:t>
            </a:r>
            <a:r>
              <a:rPr lang="en-US" altLang="en-US" sz="1600" b="1" dirty="0">
                <a:solidFill>
                  <a:schemeClr val="tx2"/>
                </a:solidFill>
                <a:latin typeface="Courier New" panose="02070309020205020404" pitchFamily="49" charset="0"/>
              </a:rPr>
              <a:t>register2 = register2 – 1  </a:t>
            </a:r>
            <a:r>
              <a:rPr lang="en-US" altLang="en-US" sz="1600" dirty="0"/>
              <a:t>{register2 = 4} </a:t>
            </a:r>
            <a:br>
              <a:rPr lang="en-US" altLang="en-US" sz="1600" dirty="0"/>
            </a:br>
            <a:r>
              <a:rPr lang="en-US" altLang="en-US" sz="1600" dirty="0"/>
              <a:t>S4: producer execute </a:t>
            </a:r>
            <a:r>
              <a:rPr lang="en-US" altLang="en-US" sz="1600" b="1" dirty="0">
                <a:solidFill>
                  <a:srgbClr val="0000FF"/>
                </a:solidFill>
                <a:latin typeface="Courier New" panose="02070309020205020404" pitchFamily="49" charset="0"/>
              </a:rPr>
              <a:t>counter = register1         </a:t>
            </a:r>
            <a:r>
              <a:rPr lang="en-US" altLang="en-US" sz="1600" dirty="0"/>
              <a:t>{counter = 6 } </a:t>
            </a:r>
            <a:br>
              <a:rPr lang="en-US" altLang="en-US" sz="1600" dirty="0"/>
            </a:br>
            <a:r>
              <a:rPr lang="en-US" altLang="en-US" sz="1600" dirty="0"/>
              <a:t>S5: consumer execute </a:t>
            </a:r>
            <a:r>
              <a:rPr lang="en-US" altLang="en-US" sz="1600" b="1" dirty="0">
                <a:solidFill>
                  <a:schemeClr val="tx2"/>
                </a:solidFill>
                <a:latin typeface="Courier New" panose="02070309020205020404" pitchFamily="49" charset="0"/>
              </a:rPr>
              <a:t>counter = register2        </a:t>
            </a:r>
            <a:r>
              <a:rPr lang="en-US" altLang="en-US" sz="1600" dirty="0"/>
              <a:t>{counter = 4}</a:t>
            </a:r>
          </a:p>
          <a:p>
            <a:pPr lvl="1">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val="1525133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3B45391-47E5-C6A3-0CA3-B4B1F768B043}"/>
              </a:ext>
            </a:extLst>
          </p:cNvPr>
          <p:cNvSpPr>
            <a:spLocks noGrp="1" noChangeArrowheads="1"/>
          </p:cNvSpPr>
          <p:nvPr>
            <p:ph type="title"/>
          </p:nvPr>
        </p:nvSpPr>
        <p:spPr>
          <a:xfrm>
            <a:off x="2520950" y="107951"/>
            <a:ext cx="8229600" cy="576263"/>
          </a:xfrm>
        </p:spPr>
        <p:txBody>
          <a:bodyPr/>
          <a:lstStyle/>
          <a:p>
            <a:pPr eaLnBrk="1" hangingPunct="1"/>
            <a:r>
              <a:rPr lang="en-US" altLang="en-US" sz="2500"/>
              <a:t>Message Passing (Cont.)</a:t>
            </a:r>
          </a:p>
        </p:txBody>
      </p:sp>
      <p:sp>
        <p:nvSpPr>
          <p:cNvPr id="40963" name="Rectangle 3">
            <a:extLst>
              <a:ext uri="{FF2B5EF4-FFF2-40B4-BE49-F238E27FC236}">
                <a16:creationId xmlns:a16="http://schemas.microsoft.com/office/drawing/2014/main" id="{8C458619-F64A-3A1D-AEA0-D823B0BF6C90}"/>
              </a:ext>
            </a:extLst>
          </p:cNvPr>
          <p:cNvSpPr>
            <a:spLocks noGrp="1" noChangeArrowheads="1"/>
          </p:cNvSpPr>
          <p:nvPr>
            <p:ph type="body" idx="1"/>
          </p:nvPr>
        </p:nvSpPr>
        <p:spPr>
          <a:xfrm>
            <a:off x="2425701" y="1016001"/>
            <a:ext cx="7694613" cy="4530725"/>
          </a:xfrm>
        </p:spPr>
        <p:txBody>
          <a:bodyPr/>
          <a:lstStyle/>
          <a:p>
            <a:pPr lvl="1">
              <a:lnSpc>
                <a:spcPct val="90000"/>
              </a:lnSpc>
            </a:pPr>
            <a:endParaRPr lang="en-US" altLang="en-US" sz="800"/>
          </a:p>
          <a:p>
            <a:pPr>
              <a:lnSpc>
                <a:spcPct val="90000"/>
              </a:lnSpc>
            </a:pPr>
            <a:r>
              <a:rPr lang="en-US" altLang="en-US"/>
              <a:t>If processes </a:t>
            </a:r>
            <a:r>
              <a:rPr lang="en-US" altLang="en-US" i="1"/>
              <a:t>P</a:t>
            </a:r>
            <a:r>
              <a:rPr lang="en-US" altLang="en-US"/>
              <a:t> and </a:t>
            </a:r>
            <a:r>
              <a:rPr lang="en-US" altLang="en-US" i="1"/>
              <a:t>Q</a:t>
            </a:r>
            <a:r>
              <a:rPr lang="en-US" altLang="en-US"/>
              <a:t> wish to communicate, they need to:</a:t>
            </a:r>
          </a:p>
          <a:p>
            <a:pPr lvl="1">
              <a:lnSpc>
                <a:spcPct val="90000"/>
              </a:lnSpc>
            </a:pPr>
            <a:r>
              <a:rPr lang="en-US" altLang="en-US"/>
              <a:t>Establish a </a:t>
            </a:r>
            <a:r>
              <a:rPr lang="en-US" altLang="en-US" b="1" i="1"/>
              <a:t>communication</a:t>
            </a:r>
            <a:r>
              <a:rPr lang="en-US" altLang="en-US" b="1"/>
              <a:t> </a:t>
            </a:r>
            <a:r>
              <a:rPr lang="en-US" altLang="en-US" b="1" i="1"/>
              <a:t>link</a:t>
            </a:r>
            <a:r>
              <a:rPr lang="en-US" altLang="en-US" b="1"/>
              <a:t> </a:t>
            </a:r>
            <a:r>
              <a:rPr lang="en-US" altLang="en-US"/>
              <a:t>between them</a:t>
            </a:r>
          </a:p>
          <a:p>
            <a:pPr lvl="1">
              <a:lnSpc>
                <a:spcPct val="90000"/>
              </a:lnSpc>
            </a:pPr>
            <a:r>
              <a:rPr lang="en-US" altLang="en-US"/>
              <a:t>Exchange messages via send/receive</a:t>
            </a:r>
          </a:p>
          <a:p>
            <a:pPr>
              <a:lnSpc>
                <a:spcPct val="90000"/>
              </a:lnSpc>
            </a:pPr>
            <a:r>
              <a:rPr lang="en-US" altLang="en-US"/>
              <a:t>Implementation issues:</a:t>
            </a:r>
          </a:p>
          <a:p>
            <a:pPr lvl="1"/>
            <a:r>
              <a:rPr lang="en-US" altLang="en-US"/>
              <a:t>How are links established?</a:t>
            </a:r>
          </a:p>
          <a:p>
            <a:pPr lvl="1"/>
            <a:r>
              <a:rPr lang="en-US" altLang="en-US"/>
              <a:t>Can a link be associated with more than two processes?</a:t>
            </a:r>
          </a:p>
          <a:p>
            <a:pPr lvl="1"/>
            <a:r>
              <a:rPr lang="en-US" altLang="en-US"/>
              <a:t>How many links can there be between every pair of communicating processes?</a:t>
            </a:r>
          </a:p>
          <a:p>
            <a:pPr lvl="1"/>
            <a:r>
              <a:rPr lang="en-US" altLang="en-US"/>
              <a:t>What is the capacity of a link?</a:t>
            </a:r>
          </a:p>
          <a:p>
            <a:pPr lvl="1"/>
            <a:r>
              <a:rPr lang="en-US" altLang="en-US"/>
              <a:t>Is the size of a message that the link can accommodate fixed or variable?</a:t>
            </a:r>
          </a:p>
          <a:p>
            <a:pPr lvl="1"/>
            <a:r>
              <a:rPr lang="en-US" altLang="en-US"/>
              <a:t>Is a link unidirectional or bi-directional?</a:t>
            </a:r>
          </a:p>
          <a:p>
            <a:pPr>
              <a:lnSpc>
                <a:spcPct val="90000"/>
              </a:lnSpc>
              <a:buFont typeface="Monotype Sorts" pitchFamily="-84" charset="2"/>
              <a:buNone/>
            </a:pPr>
            <a:endParaRPr lang="en-US" altLang="en-US"/>
          </a:p>
        </p:txBody>
      </p:sp>
    </p:spTree>
    <p:extLst>
      <p:ext uri="{BB962C8B-B14F-4D97-AF65-F5344CB8AC3E}">
        <p14:creationId xmlns:p14="http://schemas.microsoft.com/office/powerpoint/2010/main" val="50177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359CDF0-8C9B-A002-1228-7E3A865F4706}"/>
              </a:ext>
            </a:extLst>
          </p:cNvPr>
          <p:cNvSpPr>
            <a:spLocks noGrp="1" noChangeArrowheads="1"/>
          </p:cNvSpPr>
          <p:nvPr>
            <p:ph type="title"/>
          </p:nvPr>
        </p:nvSpPr>
        <p:spPr>
          <a:xfrm>
            <a:off x="2457450" y="123826"/>
            <a:ext cx="8229600" cy="576263"/>
          </a:xfrm>
        </p:spPr>
        <p:txBody>
          <a:bodyPr/>
          <a:lstStyle/>
          <a:p>
            <a:pPr eaLnBrk="1" hangingPunct="1"/>
            <a:r>
              <a:rPr lang="en-US" altLang="en-US" sz="2500"/>
              <a:t>Message Passing (Cont.)</a:t>
            </a:r>
          </a:p>
        </p:txBody>
      </p:sp>
      <p:sp>
        <p:nvSpPr>
          <p:cNvPr id="41987" name="Rectangle 3">
            <a:extLst>
              <a:ext uri="{FF2B5EF4-FFF2-40B4-BE49-F238E27FC236}">
                <a16:creationId xmlns:a16="http://schemas.microsoft.com/office/drawing/2014/main" id="{9C55B181-CA0D-2E29-AC48-ABFEE344E846}"/>
              </a:ext>
            </a:extLst>
          </p:cNvPr>
          <p:cNvSpPr>
            <a:spLocks noGrp="1" noChangeArrowheads="1"/>
          </p:cNvSpPr>
          <p:nvPr>
            <p:ph type="body" idx="1"/>
          </p:nvPr>
        </p:nvSpPr>
        <p:spPr>
          <a:xfrm>
            <a:off x="2425701" y="785814"/>
            <a:ext cx="7694613" cy="4530725"/>
          </a:xfrm>
        </p:spPr>
        <p:txBody>
          <a:bodyPr/>
          <a:lstStyle/>
          <a:p>
            <a:pPr lvl="1">
              <a:lnSpc>
                <a:spcPct val="90000"/>
              </a:lnSpc>
            </a:pPr>
            <a:endParaRPr lang="en-US" altLang="en-US" sz="800"/>
          </a:p>
          <a:p>
            <a:pPr lvl="1">
              <a:lnSpc>
                <a:spcPct val="90000"/>
              </a:lnSpc>
              <a:buFont typeface="Monotype Sorts" pitchFamily="-84" charset="2"/>
              <a:buNone/>
            </a:pPr>
            <a:endParaRPr lang="en-US" altLang="en-US" sz="800"/>
          </a:p>
          <a:p>
            <a:pPr>
              <a:lnSpc>
                <a:spcPct val="90000"/>
              </a:lnSpc>
            </a:pPr>
            <a:r>
              <a:rPr lang="en-US" altLang="en-US"/>
              <a:t>Implementation of communication link</a:t>
            </a:r>
          </a:p>
          <a:p>
            <a:pPr lvl="1">
              <a:lnSpc>
                <a:spcPct val="90000"/>
              </a:lnSpc>
            </a:pPr>
            <a:r>
              <a:rPr lang="en-US" altLang="en-US"/>
              <a:t>Physical:</a:t>
            </a:r>
          </a:p>
          <a:p>
            <a:pPr lvl="2">
              <a:lnSpc>
                <a:spcPct val="90000"/>
              </a:lnSpc>
            </a:pPr>
            <a:r>
              <a:rPr lang="en-US" altLang="en-US"/>
              <a:t>Shared memory</a:t>
            </a:r>
          </a:p>
          <a:p>
            <a:pPr lvl="2">
              <a:lnSpc>
                <a:spcPct val="90000"/>
              </a:lnSpc>
            </a:pPr>
            <a:r>
              <a:rPr lang="en-US" altLang="en-US"/>
              <a:t>Hardware bus</a:t>
            </a:r>
          </a:p>
          <a:p>
            <a:pPr lvl="2">
              <a:lnSpc>
                <a:spcPct val="90000"/>
              </a:lnSpc>
            </a:pPr>
            <a:r>
              <a:rPr lang="en-US" altLang="en-US"/>
              <a:t>Network</a:t>
            </a:r>
          </a:p>
          <a:p>
            <a:pPr lvl="1">
              <a:lnSpc>
                <a:spcPct val="90000"/>
              </a:lnSpc>
            </a:pPr>
            <a:r>
              <a:rPr lang="en-US" altLang="en-US"/>
              <a:t>Logical:</a:t>
            </a:r>
          </a:p>
          <a:p>
            <a:pPr lvl="2">
              <a:lnSpc>
                <a:spcPct val="90000"/>
              </a:lnSpc>
            </a:pPr>
            <a:r>
              <a:rPr lang="en-US" altLang="en-US"/>
              <a:t> Direct or indirect</a:t>
            </a:r>
          </a:p>
          <a:p>
            <a:pPr lvl="2">
              <a:lnSpc>
                <a:spcPct val="90000"/>
              </a:lnSpc>
            </a:pPr>
            <a:r>
              <a:rPr lang="en-US" altLang="en-US"/>
              <a:t> Synchronous or asynchronous</a:t>
            </a:r>
          </a:p>
          <a:p>
            <a:pPr lvl="2">
              <a:lnSpc>
                <a:spcPct val="90000"/>
              </a:lnSpc>
            </a:pPr>
            <a:r>
              <a:rPr lang="en-US" altLang="en-US"/>
              <a:t> Automatic or explicit buffering</a:t>
            </a:r>
          </a:p>
        </p:txBody>
      </p:sp>
    </p:spTree>
    <p:extLst>
      <p:ext uri="{BB962C8B-B14F-4D97-AF65-F5344CB8AC3E}">
        <p14:creationId xmlns:p14="http://schemas.microsoft.com/office/powerpoint/2010/main" val="3471904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8002BDF6-7E61-A687-D6C8-5DBD5A24C804}"/>
              </a:ext>
            </a:extLst>
          </p:cNvPr>
          <p:cNvSpPr>
            <a:spLocks noGrp="1"/>
          </p:cNvSpPr>
          <p:nvPr>
            <p:ph type="title"/>
          </p:nvPr>
        </p:nvSpPr>
        <p:spPr>
          <a:xfrm>
            <a:off x="2490789" y="187326"/>
            <a:ext cx="7850187" cy="576263"/>
          </a:xfrm>
        </p:spPr>
        <p:txBody>
          <a:bodyPr/>
          <a:lstStyle/>
          <a:p>
            <a:r>
              <a:rPr lang="en-US" altLang="en-US"/>
              <a:t>Examples of IPC Systems - POSIX</a:t>
            </a:r>
          </a:p>
        </p:txBody>
      </p:sp>
      <p:sp>
        <p:nvSpPr>
          <p:cNvPr id="44035" name="Content Placeholder 2">
            <a:extLst>
              <a:ext uri="{FF2B5EF4-FFF2-40B4-BE49-F238E27FC236}">
                <a16:creationId xmlns:a16="http://schemas.microsoft.com/office/drawing/2014/main" id="{4E2E8D10-CBFE-5FC5-4A1B-9815495DEE59}"/>
              </a:ext>
            </a:extLst>
          </p:cNvPr>
          <p:cNvSpPr>
            <a:spLocks noGrp="1"/>
          </p:cNvSpPr>
          <p:nvPr>
            <p:ph idx="1"/>
          </p:nvPr>
        </p:nvSpPr>
        <p:spPr>
          <a:xfrm>
            <a:off x="2435225" y="1233489"/>
            <a:ext cx="7577138" cy="4530725"/>
          </a:xfrm>
        </p:spPr>
        <p:txBody>
          <a:bodyPr/>
          <a:lstStyle/>
          <a:p>
            <a:pPr>
              <a:buFont typeface="Monotype Sorts" charset="0"/>
              <a:buChar char="n"/>
              <a:defRPr/>
            </a:pPr>
            <a:r>
              <a:rPr lang="en-US" dirty="0">
                <a:ea typeface="ＭＳ Ｐゴシック" charset="0"/>
                <a:cs typeface="ＭＳ Ｐゴシック" charset="0"/>
              </a:rPr>
              <a:t>POSIX Shared Memory</a:t>
            </a:r>
          </a:p>
          <a:p>
            <a:pPr lvl="1">
              <a:buFont typeface="Monotype Sorts" charset="0"/>
              <a:buChar char="l"/>
              <a:defRPr/>
            </a:pPr>
            <a:r>
              <a:rPr lang="en-US" dirty="0">
                <a:ea typeface="ＭＳ Ｐゴシック" charset="0"/>
              </a:rPr>
              <a:t>Process first creates shared memory segment</a:t>
            </a:r>
            <a:br>
              <a:rPr lang="en-US" dirty="0">
                <a:ea typeface="ＭＳ Ｐゴシック" charset="0"/>
              </a:rPr>
            </a:br>
            <a:r>
              <a:rPr lang="en-US" b="1" dirty="0" err="1">
                <a:latin typeface="Courier New" charset="0"/>
                <a:ea typeface="ＭＳ Ｐゴシック" charset="0"/>
                <a:cs typeface="Courier New" charset="0"/>
              </a:rPr>
              <a:t>shm_fd</a:t>
            </a:r>
            <a:r>
              <a:rPr lang="en-US" b="1" dirty="0">
                <a:latin typeface="Courier New" charset="0"/>
                <a:ea typeface="ＭＳ Ｐゴシック" charset="0"/>
                <a:cs typeface="Courier New" charset="0"/>
              </a:rPr>
              <a:t> = </a:t>
            </a:r>
            <a:r>
              <a:rPr lang="en-US" b="1" dirty="0" err="1">
                <a:latin typeface="Courier New" charset="0"/>
                <a:ea typeface="ＭＳ Ｐゴシック" charset="0"/>
                <a:cs typeface="Courier New" charset="0"/>
              </a:rPr>
              <a:t>shm_open</a:t>
            </a:r>
            <a:r>
              <a:rPr lang="en-US" b="1" dirty="0">
                <a:latin typeface="Courier New" charset="0"/>
                <a:ea typeface="ＭＳ Ｐゴシック" charset="0"/>
                <a:cs typeface="Courier New" charset="0"/>
              </a:rPr>
              <a:t>(name, O CREAT | O RDWR, 0666);</a:t>
            </a:r>
          </a:p>
          <a:p>
            <a:pPr lvl="1">
              <a:buFont typeface="Monotype Sorts" charset="0"/>
              <a:buChar char="l"/>
              <a:defRPr/>
            </a:pPr>
            <a:r>
              <a:rPr lang="en-US" dirty="0">
                <a:ea typeface="ＭＳ Ｐゴシック" charset="0"/>
              </a:rPr>
              <a:t>Also used to open an existing segment to share it </a:t>
            </a:r>
          </a:p>
          <a:p>
            <a:pPr lvl="1">
              <a:buFont typeface="Monotype Sorts" charset="0"/>
              <a:buChar char="l"/>
              <a:defRPr/>
            </a:pPr>
            <a:r>
              <a:rPr lang="en-US" dirty="0">
                <a:ea typeface="ＭＳ Ｐゴシック" charset="0"/>
              </a:rPr>
              <a:t>Set the size of the object</a:t>
            </a:r>
          </a:p>
          <a:p>
            <a:pPr marL="0" indent="0">
              <a:buFont typeface="Monotype Sorts" pitchFamily="-84" charset="2"/>
              <a:buNone/>
              <a:defRPr/>
            </a:pPr>
            <a:r>
              <a:rPr lang="en-US" dirty="0">
                <a:ea typeface="ＭＳ Ｐゴシック" charset="-128"/>
              </a:rPr>
              <a:t>	</a:t>
            </a:r>
            <a:r>
              <a:rPr lang="en-US" b="1" dirty="0" err="1">
                <a:latin typeface="Courier New" charset="0"/>
                <a:ea typeface="ＭＳ Ｐゴシック" charset="0"/>
                <a:cs typeface="Courier New" charset="0"/>
              </a:rPr>
              <a:t>ftruncate</a:t>
            </a:r>
            <a:r>
              <a:rPr lang="en-US" b="1" dirty="0">
                <a:latin typeface="Courier New" charset="0"/>
                <a:ea typeface="ＭＳ Ｐゴシック" charset="0"/>
                <a:cs typeface="Courier New" charset="0"/>
              </a:rPr>
              <a:t>(</a:t>
            </a:r>
            <a:r>
              <a:rPr lang="en-US" b="1" dirty="0" err="1">
                <a:latin typeface="Courier New" charset="0"/>
                <a:ea typeface="ＭＳ Ｐゴシック" charset="0"/>
                <a:cs typeface="Courier New" charset="0"/>
              </a:rPr>
              <a:t>shm</a:t>
            </a:r>
            <a:r>
              <a:rPr lang="en-US" b="1" dirty="0">
                <a:latin typeface="Courier New" charset="0"/>
                <a:ea typeface="ＭＳ Ｐゴシック" charset="0"/>
                <a:cs typeface="Courier New" charset="0"/>
              </a:rPr>
              <a:t> </a:t>
            </a:r>
            <a:r>
              <a:rPr lang="en-US" b="1" dirty="0" err="1">
                <a:latin typeface="Courier New" charset="0"/>
                <a:ea typeface="ＭＳ Ｐゴシック" charset="0"/>
                <a:cs typeface="Courier New" charset="0"/>
              </a:rPr>
              <a:t>fd</a:t>
            </a:r>
            <a:r>
              <a:rPr lang="en-US" b="1" dirty="0">
                <a:latin typeface="Courier New" charset="0"/>
                <a:ea typeface="ＭＳ Ｐゴシック" charset="0"/>
                <a:cs typeface="Courier New" charset="0"/>
              </a:rPr>
              <a:t>, 4096); </a:t>
            </a:r>
          </a:p>
          <a:p>
            <a:pPr lvl="1">
              <a:buFont typeface="Monotype Sorts" charset="0"/>
              <a:buChar char="l"/>
              <a:defRPr/>
            </a:pPr>
            <a:r>
              <a:rPr lang="en-US" dirty="0">
                <a:ea typeface="ＭＳ Ｐゴシック" charset="0"/>
              </a:rPr>
              <a:t>Now the process could write to the shared memory</a:t>
            </a:r>
          </a:p>
          <a:p>
            <a:pPr lvl="1">
              <a:buFont typeface="Monotype Sorts" charset="0"/>
              <a:buNone/>
              <a:defRPr/>
            </a:pPr>
            <a:r>
              <a:rPr lang="en-US" b="1" dirty="0">
                <a:latin typeface="Courier New" charset="0"/>
                <a:ea typeface="ＭＳ Ｐゴシック" charset="0"/>
                <a:cs typeface="Courier New" charset="0"/>
              </a:rPr>
              <a:t>	</a:t>
            </a:r>
            <a:r>
              <a:rPr lang="en-US" b="1" dirty="0" err="1">
                <a:latin typeface="Courier New" charset="0"/>
                <a:ea typeface="ＭＳ Ｐゴシック" charset="0"/>
                <a:cs typeface="Courier New" charset="0"/>
              </a:rPr>
              <a:t>sprintf</a:t>
            </a:r>
            <a:r>
              <a:rPr lang="en-US" b="1" dirty="0">
                <a:latin typeface="Courier New" charset="0"/>
                <a:ea typeface="ＭＳ Ｐゴシック" charset="0"/>
                <a:cs typeface="Courier New" charset="0"/>
              </a:rPr>
              <a:t>(shared memory, "Writing to shared memory");</a:t>
            </a:r>
          </a:p>
        </p:txBody>
      </p:sp>
    </p:spTree>
    <p:extLst>
      <p:ext uri="{BB962C8B-B14F-4D97-AF65-F5344CB8AC3E}">
        <p14:creationId xmlns:p14="http://schemas.microsoft.com/office/powerpoint/2010/main" val="1072733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A28382BB-A8DF-C8D1-2172-16E061EDA15F}"/>
              </a:ext>
            </a:extLst>
          </p:cNvPr>
          <p:cNvSpPr>
            <a:spLocks noGrp="1"/>
          </p:cNvSpPr>
          <p:nvPr>
            <p:ph type="title"/>
          </p:nvPr>
        </p:nvSpPr>
        <p:spPr>
          <a:xfrm>
            <a:off x="2460625" y="173038"/>
            <a:ext cx="7850188" cy="576262"/>
          </a:xfrm>
        </p:spPr>
        <p:txBody>
          <a:bodyPr/>
          <a:lstStyle/>
          <a:p>
            <a:r>
              <a:rPr lang="en-US" altLang="en-US"/>
              <a:t>IPC POSIX Producer</a:t>
            </a:r>
          </a:p>
        </p:txBody>
      </p:sp>
      <p:pic>
        <p:nvPicPr>
          <p:cNvPr id="51203" name="Picture 1" descr="Screen Shot 2013-03-14 at 6.46.57 PM.png">
            <a:extLst>
              <a:ext uri="{FF2B5EF4-FFF2-40B4-BE49-F238E27FC236}">
                <a16:creationId xmlns:a16="http://schemas.microsoft.com/office/drawing/2014/main" id="{195A5FB9-5696-4C55-4AC4-510417A7BB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5264"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927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9C6452BC-799C-DE68-FBE3-579D18BF6CA8}"/>
              </a:ext>
            </a:extLst>
          </p:cNvPr>
          <p:cNvSpPr>
            <a:spLocks noGrp="1"/>
          </p:cNvSpPr>
          <p:nvPr>
            <p:ph type="title"/>
          </p:nvPr>
        </p:nvSpPr>
        <p:spPr>
          <a:xfrm>
            <a:off x="2460625" y="187326"/>
            <a:ext cx="7850188" cy="576263"/>
          </a:xfrm>
        </p:spPr>
        <p:txBody>
          <a:bodyPr/>
          <a:lstStyle/>
          <a:p>
            <a:r>
              <a:rPr lang="en-US" altLang="en-US"/>
              <a:t>IPC POSIX Consumer</a:t>
            </a:r>
          </a:p>
        </p:txBody>
      </p:sp>
      <p:pic>
        <p:nvPicPr>
          <p:cNvPr id="52227" name="Picture 1" descr="Screen Shot 2013-03-12 at 1.38.41 PM.png">
            <a:extLst>
              <a:ext uri="{FF2B5EF4-FFF2-40B4-BE49-F238E27FC236}">
                <a16:creationId xmlns:a16="http://schemas.microsoft.com/office/drawing/2014/main" id="{94A4889E-4635-03A7-CD06-027F9672F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0625" y="892176"/>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846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BCA7C2C-F01F-7BD6-398C-A42176BFE260}"/>
              </a:ext>
            </a:extLst>
          </p:cNvPr>
          <p:cNvSpPr>
            <a:spLocks noGrp="1" noChangeArrowheads="1"/>
          </p:cNvSpPr>
          <p:nvPr>
            <p:ph type="title"/>
          </p:nvPr>
        </p:nvSpPr>
        <p:spPr>
          <a:xfrm>
            <a:off x="1981200" y="152401"/>
            <a:ext cx="8229600" cy="576263"/>
          </a:xfrm>
        </p:spPr>
        <p:txBody>
          <a:bodyPr/>
          <a:lstStyle/>
          <a:p>
            <a:pPr eaLnBrk="1" hangingPunct="1"/>
            <a:r>
              <a:rPr lang="en-US" altLang="en-US"/>
              <a:t>Sockets</a:t>
            </a:r>
          </a:p>
        </p:txBody>
      </p:sp>
      <p:sp>
        <p:nvSpPr>
          <p:cNvPr id="57347" name="Rectangle 3">
            <a:extLst>
              <a:ext uri="{FF2B5EF4-FFF2-40B4-BE49-F238E27FC236}">
                <a16:creationId xmlns:a16="http://schemas.microsoft.com/office/drawing/2014/main" id="{57A5C161-3F71-F5A4-B403-80BC842141E5}"/>
              </a:ext>
            </a:extLst>
          </p:cNvPr>
          <p:cNvSpPr>
            <a:spLocks noGrp="1" noChangeArrowheads="1"/>
          </p:cNvSpPr>
          <p:nvPr>
            <p:ph type="body" idx="1"/>
          </p:nvPr>
        </p:nvSpPr>
        <p:spPr>
          <a:xfrm>
            <a:off x="2346326" y="1154114"/>
            <a:ext cx="6977063" cy="4530725"/>
          </a:xfrm>
        </p:spPr>
        <p:txBody>
          <a:bodyPr/>
          <a:lstStyle/>
          <a:p>
            <a:r>
              <a:rPr lang="en-US" altLang="en-US"/>
              <a:t>A </a:t>
            </a:r>
            <a:r>
              <a:rPr lang="en-US" altLang="en-US" b="1">
                <a:solidFill>
                  <a:srgbClr val="0000FF"/>
                </a:solidFill>
              </a:rPr>
              <a:t>socket </a:t>
            </a:r>
            <a:r>
              <a:rPr lang="en-US" altLang="en-US"/>
              <a:t>is defined as an endpoint for communication</a:t>
            </a:r>
          </a:p>
          <a:p>
            <a:endParaRPr lang="en-US" altLang="en-US" sz="800"/>
          </a:p>
          <a:p>
            <a:r>
              <a:rPr lang="en-US" altLang="en-US"/>
              <a:t>Concatenation of IP address and </a:t>
            </a:r>
            <a:r>
              <a:rPr lang="en-US" altLang="en-US" b="1">
                <a:solidFill>
                  <a:srgbClr val="0000FF"/>
                </a:solidFill>
              </a:rPr>
              <a:t>port</a:t>
            </a:r>
            <a:r>
              <a:rPr lang="en-US" altLang="en-US"/>
              <a:t> – a number included at start of message packet to differentiate network services on a host</a:t>
            </a:r>
          </a:p>
          <a:p>
            <a:endParaRPr lang="en-US" altLang="en-US" sz="800"/>
          </a:p>
          <a:p>
            <a:r>
              <a:rPr lang="en-US" altLang="en-US"/>
              <a:t>The socket </a:t>
            </a:r>
            <a:r>
              <a:rPr lang="en-US" altLang="en-US" b="1"/>
              <a:t>161.25.19.8:1625</a:t>
            </a:r>
            <a:r>
              <a:rPr lang="en-US" altLang="en-US"/>
              <a:t> refers to port </a:t>
            </a:r>
            <a:r>
              <a:rPr lang="en-US" altLang="en-US" b="1"/>
              <a:t>1625</a:t>
            </a:r>
            <a:r>
              <a:rPr lang="en-US" altLang="en-US"/>
              <a:t> on host </a:t>
            </a:r>
            <a:r>
              <a:rPr lang="en-US" altLang="en-US" b="1"/>
              <a:t>161.25.19.8</a:t>
            </a:r>
          </a:p>
          <a:p>
            <a:endParaRPr lang="en-US" altLang="en-US" sz="800" b="1"/>
          </a:p>
          <a:p>
            <a:r>
              <a:rPr lang="en-US" altLang="en-US"/>
              <a:t>Communication consists between a pair of sockets</a:t>
            </a:r>
          </a:p>
          <a:p>
            <a:endParaRPr lang="en-US" altLang="en-US" sz="800"/>
          </a:p>
          <a:p>
            <a:r>
              <a:rPr lang="en-US" altLang="en-US"/>
              <a:t>All ports below 1024 are </a:t>
            </a:r>
            <a:r>
              <a:rPr lang="en-US" altLang="en-US" b="1" i="1"/>
              <a:t>well known</a:t>
            </a:r>
            <a:r>
              <a:rPr lang="en-US" altLang="en-US"/>
              <a:t>, used for standard services</a:t>
            </a:r>
          </a:p>
          <a:p>
            <a:endParaRPr lang="en-US" altLang="en-US" sz="800"/>
          </a:p>
          <a:p>
            <a:r>
              <a:rPr lang="en-US" altLang="en-US"/>
              <a:t>Special IP address 127.0.0.1 (</a:t>
            </a:r>
            <a:r>
              <a:rPr lang="en-US" altLang="en-US" b="1">
                <a:solidFill>
                  <a:srgbClr val="0000FF"/>
                </a:solidFill>
              </a:rPr>
              <a:t>loopback</a:t>
            </a:r>
            <a:r>
              <a:rPr lang="en-US" altLang="en-US"/>
              <a:t>) to refer to system on which process is running</a:t>
            </a:r>
          </a:p>
        </p:txBody>
      </p:sp>
    </p:spTree>
    <p:extLst>
      <p:ext uri="{BB962C8B-B14F-4D97-AF65-F5344CB8AC3E}">
        <p14:creationId xmlns:p14="http://schemas.microsoft.com/office/powerpoint/2010/main" val="1883143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E19153D-87B4-C553-A5D3-21E5D4A2391A}"/>
              </a:ext>
            </a:extLst>
          </p:cNvPr>
          <p:cNvSpPr>
            <a:spLocks noGrp="1" noChangeArrowheads="1"/>
          </p:cNvSpPr>
          <p:nvPr>
            <p:ph type="title"/>
          </p:nvPr>
        </p:nvSpPr>
        <p:spPr>
          <a:xfrm>
            <a:off x="2281238" y="152401"/>
            <a:ext cx="8229600" cy="576263"/>
          </a:xfrm>
        </p:spPr>
        <p:txBody>
          <a:bodyPr/>
          <a:lstStyle/>
          <a:p>
            <a:pPr eaLnBrk="1" hangingPunct="1"/>
            <a:r>
              <a:rPr lang="en-US" altLang="en-US"/>
              <a:t>Socket Communication</a:t>
            </a:r>
          </a:p>
        </p:txBody>
      </p:sp>
      <p:pic>
        <p:nvPicPr>
          <p:cNvPr id="58371" name="Picture 7">
            <a:extLst>
              <a:ext uri="{FF2B5EF4-FFF2-40B4-BE49-F238E27FC236}">
                <a16:creationId xmlns:a16="http://schemas.microsoft.com/office/drawing/2014/main" id="{51792E4D-1CEB-DCBA-1BAD-402593DDD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64" y="1166813"/>
            <a:ext cx="57943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628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4CF7056-CE69-2D8D-0CC0-130C34133EE0}"/>
              </a:ext>
            </a:extLst>
          </p:cNvPr>
          <p:cNvSpPr>
            <a:spLocks noGrp="1" noChangeArrowheads="1"/>
          </p:cNvSpPr>
          <p:nvPr>
            <p:ph type="title"/>
          </p:nvPr>
        </p:nvSpPr>
        <p:spPr>
          <a:xfrm>
            <a:off x="1981200" y="168276"/>
            <a:ext cx="8229600" cy="576263"/>
          </a:xfrm>
        </p:spPr>
        <p:txBody>
          <a:bodyPr/>
          <a:lstStyle/>
          <a:p>
            <a:pPr eaLnBrk="1" hangingPunct="1"/>
            <a:r>
              <a:rPr lang="en-US" altLang="en-US"/>
              <a:t>Remote Procedure Calls</a:t>
            </a:r>
          </a:p>
        </p:txBody>
      </p:sp>
      <p:sp>
        <p:nvSpPr>
          <p:cNvPr id="60419" name="Rectangle 3">
            <a:extLst>
              <a:ext uri="{FF2B5EF4-FFF2-40B4-BE49-F238E27FC236}">
                <a16:creationId xmlns:a16="http://schemas.microsoft.com/office/drawing/2014/main" id="{875FB63F-081A-5A74-2765-06D2AF5FDFDE}"/>
              </a:ext>
            </a:extLst>
          </p:cNvPr>
          <p:cNvSpPr>
            <a:spLocks noGrp="1" noChangeArrowheads="1"/>
          </p:cNvSpPr>
          <p:nvPr>
            <p:ph type="body" idx="1"/>
          </p:nvPr>
        </p:nvSpPr>
        <p:spPr>
          <a:xfrm>
            <a:off x="2425701" y="1138239"/>
            <a:ext cx="6823075" cy="4867275"/>
          </a:xfrm>
        </p:spPr>
        <p:txBody>
          <a:bodyPr/>
          <a:lstStyle/>
          <a:p>
            <a:r>
              <a:rPr lang="en-US" altLang="en-US"/>
              <a:t>Remote procedure call (RPC) abstracts procedure calls between processes on networked systems</a:t>
            </a:r>
          </a:p>
          <a:p>
            <a:pPr lvl="1"/>
            <a:r>
              <a:rPr lang="en-US" altLang="en-US"/>
              <a:t>Again uses ports for service differentiation</a:t>
            </a:r>
          </a:p>
          <a:p>
            <a:r>
              <a:rPr lang="en-US" altLang="en-US" b="1">
                <a:solidFill>
                  <a:srgbClr val="0000FF"/>
                </a:solidFill>
              </a:rPr>
              <a:t>Stubs</a:t>
            </a:r>
            <a:r>
              <a:rPr lang="en-US" altLang="en-US"/>
              <a:t> – client-side proxy for the actual procedure on the server</a:t>
            </a:r>
          </a:p>
          <a:p>
            <a:r>
              <a:rPr lang="en-US" altLang="en-US"/>
              <a:t>The client-side stub locates the server and </a:t>
            </a:r>
            <a:r>
              <a:rPr lang="en-US" altLang="en-US" b="1">
                <a:solidFill>
                  <a:srgbClr val="0000FF"/>
                </a:solidFill>
              </a:rPr>
              <a:t>marshalls</a:t>
            </a:r>
            <a:r>
              <a:rPr lang="en-US" altLang="en-US"/>
              <a:t> the parameters</a:t>
            </a:r>
          </a:p>
          <a:p>
            <a:r>
              <a:rPr lang="en-US" altLang="en-US"/>
              <a:t>The server-side stub receives this message, unpacks the marshalled parameters, and performs the procedure on the server</a:t>
            </a:r>
          </a:p>
          <a:p>
            <a:r>
              <a:rPr lang="en-US" altLang="en-US"/>
              <a:t>On Windows, stub code compile from specification written in </a:t>
            </a:r>
            <a:r>
              <a:rPr lang="en-US" altLang="en-US" b="1">
                <a:solidFill>
                  <a:srgbClr val="0000FF"/>
                </a:solidFill>
              </a:rPr>
              <a:t>Microsoft Interface Definition Language </a:t>
            </a:r>
            <a:r>
              <a:rPr lang="en-US" altLang="en-US"/>
              <a:t>(</a:t>
            </a:r>
            <a:r>
              <a:rPr lang="en-US" altLang="en-US" b="1">
                <a:solidFill>
                  <a:srgbClr val="0000FF"/>
                </a:solidFill>
              </a:rPr>
              <a:t>MIDL</a:t>
            </a:r>
            <a:r>
              <a:rPr lang="en-US" altLang="en-US"/>
              <a:t>)</a:t>
            </a:r>
          </a:p>
        </p:txBody>
      </p:sp>
    </p:spTree>
    <p:extLst>
      <p:ext uri="{BB962C8B-B14F-4D97-AF65-F5344CB8AC3E}">
        <p14:creationId xmlns:p14="http://schemas.microsoft.com/office/powerpoint/2010/main" val="35360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1845F76-B62A-EB71-9BB4-55CC90F2A33E}"/>
              </a:ext>
            </a:extLst>
          </p:cNvPr>
          <p:cNvSpPr>
            <a:spLocks noGrp="1" noChangeArrowheads="1"/>
          </p:cNvSpPr>
          <p:nvPr>
            <p:ph type="title"/>
          </p:nvPr>
        </p:nvSpPr>
        <p:spPr>
          <a:xfrm>
            <a:off x="2454275" y="230188"/>
            <a:ext cx="8229600" cy="576262"/>
          </a:xfrm>
        </p:spPr>
        <p:txBody>
          <a:bodyPr/>
          <a:lstStyle/>
          <a:p>
            <a:pPr eaLnBrk="1" hangingPunct="1"/>
            <a:r>
              <a:rPr lang="en-US" altLang="en-US"/>
              <a:t>Remote Procedure Calls (Cont.)</a:t>
            </a:r>
          </a:p>
        </p:txBody>
      </p:sp>
      <p:sp>
        <p:nvSpPr>
          <p:cNvPr id="61443" name="Rectangle 3">
            <a:extLst>
              <a:ext uri="{FF2B5EF4-FFF2-40B4-BE49-F238E27FC236}">
                <a16:creationId xmlns:a16="http://schemas.microsoft.com/office/drawing/2014/main" id="{122FFFD9-626D-9311-5012-7639DB3FF83E}"/>
              </a:ext>
            </a:extLst>
          </p:cNvPr>
          <p:cNvSpPr>
            <a:spLocks noGrp="1" noChangeArrowheads="1"/>
          </p:cNvSpPr>
          <p:nvPr>
            <p:ph type="body" idx="1"/>
          </p:nvPr>
        </p:nvSpPr>
        <p:spPr>
          <a:xfrm>
            <a:off x="2398713" y="777876"/>
            <a:ext cx="6818312" cy="4867275"/>
          </a:xfrm>
        </p:spPr>
        <p:txBody>
          <a:bodyPr/>
          <a:lstStyle/>
          <a:p>
            <a:pPr>
              <a:buFont typeface="Monotype Sorts" pitchFamily="-84" charset="2"/>
              <a:buNone/>
            </a:pPr>
            <a:endParaRPr lang="en-US" altLang="en-US" sz="1600"/>
          </a:p>
          <a:p>
            <a:r>
              <a:rPr lang="en-US" altLang="en-US"/>
              <a:t>Data representation handled via </a:t>
            </a:r>
            <a:r>
              <a:rPr lang="en-US" altLang="en-US" b="1">
                <a:solidFill>
                  <a:srgbClr val="0000FF"/>
                </a:solidFill>
              </a:rPr>
              <a:t>External Data Representation </a:t>
            </a:r>
            <a:r>
              <a:rPr lang="en-US" altLang="en-US"/>
              <a:t>(</a:t>
            </a:r>
            <a:r>
              <a:rPr lang="en-US" altLang="en-US" b="1">
                <a:solidFill>
                  <a:srgbClr val="0000FF"/>
                </a:solidFill>
              </a:rPr>
              <a:t>XDL</a:t>
            </a:r>
            <a:r>
              <a:rPr lang="en-US" altLang="en-US"/>
              <a:t>) format to account for different architectures</a:t>
            </a:r>
          </a:p>
          <a:p>
            <a:pPr lvl="1"/>
            <a:r>
              <a:rPr lang="en-US" altLang="en-US" b="1">
                <a:solidFill>
                  <a:srgbClr val="0000FF"/>
                </a:solidFill>
              </a:rPr>
              <a:t>Big-endian </a:t>
            </a:r>
            <a:r>
              <a:rPr lang="en-US" altLang="en-US"/>
              <a:t>and </a:t>
            </a:r>
            <a:r>
              <a:rPr lang="en-US" altLang="en-US" b="1">
                <a:solidFill>
                  <a:srgbClr val="0000FF"/>
                </a:solidFill>
              </a:rPr>
              <a:t>little-endian</a:t>
            </a:r>
          </a:p>
          <a:p>
            <a:r>
              <a:rPr lang="en-US" altLang="en-US"/>
              <a:t>Remote communication has more failure scenarios than local</a:t>
            </a:r>
          </a:p>
          <a:p>
            <a:pPr lvl="1"/>
            <a:r>
              <a:rPr lang="en-US" altLang="en-US"/>
              <a:t>Messages can be delivered </a:t>
            </a:r>
            <a:r>
              <a:rPr lang="en-US" altLang="en-US" b="1" i="1"/>
              <a:t>exactly once </a:t>
            </a:r>
            <a:r>
              <a:rPr lang="en-US" altLang="en-US"/>
              <a:t>rather than </a:t>
            </a:r>
            <a:r>
              <a:rPr lang="en-US" altLang="en-US" b="1" i="1"/>
              <a:t>at most once</a:t>
            </a:r>
          </a:p>
          <a:p>
            <a:r>
              <a:rPr lang="en-US" altLang="en-US"/>
              <a:t>OS typically provides a rendezvous (or </a:t>
            </a:r>
            <a:r>
              <a:rPr lang="en-US" altLang="en-US" b="1">
                <a:solidFill>
                  <a:srgbClr val="0000FF"/>
                </a:solidFill>
              </a:rPr>
              <a:t>matchmaker</a:t>
            </a:r>
            <a:r>
              <a:rPr lang="en-US" altLang="en-US"/>
              <a:t>) service to connect client and server</a:t>
            </a:r>
          </a:p>
        </p:txBody>
      </p:sp>
    </p:spTree>
    <p:extLst>
      <p:ext uri="{BB962C8B-B14F-4D97-AF65-F5344CB8AC3E}">
        <p14:creationId xmlns:p14="http://schemas.microsoft.com/office/powerpoint/2010/main" val="21543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6717728-3105-5AC4-DEA1-06E651CA7B7B}"/>
              </a:ext>
            </a:extLst>
          </p:cNvPr>
          <p:cNvSpPr>
            <a:spLocks noGrp="1" noChangeArrowheads="1"/>
          </p:cNvSpPr>
          <p:nvPr>
            <p:ph type="title"/>
          </p:nvPr>
        </p:nvSpPr>
        <p:spPr>
          <a:xfrm>
            <a:off x="1981200" y="136526"/>
            <a:ext cx="8229600" cy="576263"/>
          </a:xfrm>
        </p:spPr>
        <p:txBody>
          <a:bodyPr/>
          <a:lstStyle/>
          <a:p>
            <a:pPr eaLnBrk="1" hangingPunct="1"/>
            <a:r>
              <a:rPr lang="en-US" altLang="en-US"/>
              <a:t>Execution of RPC</a:t>
            </a:r>
          </a:p>
        </p:txBody>
      </p:sp>
      <p:pic>
        <p:nvPicPr>
          <p:cNvPr id="62467" name="Picture 6" descr="3">
            <a:extLst>
              <a:ext uri="{FF2B5EF4-FFF2-40B4-BE49-F238E27FC236}">
                <a16:creationId xmlns:a16="http://schemas.microsoft.com/office/drawing/2014/main" id="{D63DF3A8-8074-40B6-5F26-3E9FED42D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4" y="1016000"/>
            <a:ext cx="442118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20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91211"/>
            <a:ext cx="11114987" cy="559572"/>
          </a:xfrm>
        </p:spPr>
        <p:txBody>
          <a:bodyPr wrap="square" lIns="0" tIns="18000" rIns="0" bIns="18000" anchor="ctr" anchorCtr="0">
            <a:spAutoFit/>
          </a:bodyPr>
          <a:lstStyle/>
          <a:p>
            <a:r>
              <a:rPr lang="en-US" altLang="en-US" sz="3400" noProof="0" dirty="0"/>
              <a:t>Critical Regions</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7" y="1081636"/>
            <a:ext cx="11114985" cy="467239"/>
          </a:xfrm>
        </p:spPr>
        <p:txBody>
          <a:bodyPr wrap="square" lIns="0" tIns="18000" rIns="0" bIns="18000" anchor="ctr" anchorCtr="0">
            <a:spAutoFit/>
          </a:bodyPr>
          <a:lstStyle/>
          <a:p>
            <a:pPr marL="0" indent="0">
              <a:spcBef>
                <a:spcPts val="600"/>
              </a:spcBef>
              <a:buNone/>
            </a:pPr>
            <a:r>
              <a:rPr lang="en-US" sz="2800" noProof="0" dirty="0">
                <a:solidFill>
                  <a:srgbClr val="000000"/>
                </a:solidFill>
              </a:rPr>
              <a:t>Requirements to avoid race conditions:</a:t>
            </a:r>
          </a:p>
        </p:txBody>
      </p:sp>
      <p:sp>
        <p:nvSpPr>
          <p:cNvPr id="4" name="Content Placeholder 3">
            <a:extLst>
              <a:ext uri="{FF2B5EF4-FFF2-40B4-BE49-F238E27FC236}">
                <a16:creationId xmlns:a16="http://schemas.microsoft.com/office/drawing/2014/main" id="{0371281A-B019-7DA1-CF5F-2CAA0BE0F081}"/>
              </a:ext>
            </a:extLst>
          </p:cNvPr>
          <p:cNvSpPr>
            <a:spLocks noGrp="1"/>
          </p:cNvSpPr>
          <p:nvPr>
            <p:ph sz="quarter" idx="14"/>
          </p:nvPr>
        </p:nvSpPr>
        <p:spPr>
          <a:xfrm>
            <a:off x="324346" y="1785887"/>
            <a:ext cx="11729110" cy="2470294"/>
          </a:xfrm>
        </p:spPr>
        <p:txBody>
          <a:bodyPr wrap="square" lIns="0" tIns="18000" rIns="0" bIns="18000" anchor="ctr" anchorCtr="0">
            <a:spAutoFit/>
          </a:bodyPr>
          <a:lstStyle/>
          <a:p>
            <a:pPr marL="457200" lvl="1" indent="-457200">
              <a:buFont typeface="+mj-lt"/>
              <a:buAutoNum type="arabicPeriod"/>
            </a:pPr>
            <a:r>
              <a:rPr lang="en-US" sz="2800" noProof="0" dirty="0">
                <a:solidFill>
                  <a:srgbClr val="000000"/>
                </a:solidFill>
              </a:rPr>
              <a:t>No two processes may be simultaneously inside their critical regions.</a:t>
            </a:r>
          </a:p>
          <a:p>
            <a:pPr marL="457200" lvl="1" indent="-457200">
              <a:buFont typeface="+mj-lt"/>
              <a:buAutoNum type="arabicPeriod"/>
            </a:pPr>
            <a:r>
              <a:rPr lang="en-US" sz="2800" noProof="0" dirty="0">
                <a:solidFill>
                  <a:srgbClr val="000000"/>
                </a:solidFill>
              </a:rPr>
              <a:t>No assumptions may be made about speeds or the number of </a:t>
            </a:r>
            <a:r>
              <a:rPr lang="en-US" sz="2800" spc="-300" noProof="0" dirty="0">
                <a:solidFill>
                  <a:srgbClr val="000000"/>
                </a:solidFill>
              </a:rPr>
              <a:t>C P U </a:t>
            </a:r>
            <a:r>
              <a:rPr lang="en-US" sz="2800" noProof="0" dirty="0">
                <a:solidFill>
                  <a:srgbClr val="000000"/>
                </a:solidFill>
              </a:rPr>
              <a:t>s.</a:t>
            </a:r>
          </a:p>
          <a:p>
            <a:pPr marL="457200" lvl="1" indent="-457200">
              <a:buFont typeface="+mj-lt"/>
              <a:buAutoNum type="arabicPeriod"/>
            </a:pPr>
            <a:r>
              <a:rPr lang="en-US" sz="2800" noProof="0" dirty="0">
                <a:solidFill>
                  <a:srgbClr val="000000"/>
                </a:solidFill>
              </a:rPr>
              <a:t>No process running outside its critical region may block other processes.</a:t>
            </a:r>
          </a:p>
          <a:p>
            <a:pPr marL="457200" lvl="1" indent="-457200">
              <a:buFont typeface="+mj-lt"/>
              <a:buAutoNum type="arabicPeriod"/>
            </a:pPr>
            <a:r>
              <a:rPr lang="en-US" sz="2800" noProof="0" dirty="0">
                <a:solidFill>
                  <a:srgbClr val="000000"/>
                </a:solidFill>
              </a:rPr>
              <a:t>No process should have to wait forever to enter its critical region.</a:t>
            </a:r>
          </a:p>
        </p:txBody>
      </p:sp>
    </p:spTree>
    <p:extLst>
      <p:ext uri="{BB962C8B-B14F-4D97-AF65-F5344CB8AC3E}">
        <p14:creationId xmlns:p14="http://schemas.microsoft.com/office/powerpoint/2010/main" val="1783124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17F2573A-5801-F583-CAB3-DB6868B940A2}"/>
              </a:ext>
            </a:extLst>
          </p:cNvPr>
          <p:cNvSpPr>
            <a:spLocks noGrp="1" noChangeArrowheads="1"/>
          </p:cNvSpPr>
          <p:nvPr>
            <p:ph type="title"/>
          </p:nvPr>
        </p:nvSpPr>
        <p:spPr>
          <a:xfrm>
            <a:off x="1981200" y="182563"/>
            <a:ext cx="8229600" cy="576262"/>
          </a:xfrm>
        </p:spPr>
        <p:txBody>
          <a:bodyPr/>
          <a:lstStyle/>
          <a:p>
            <a:pPr eaLnBrk="1" hangingPunct="1"/>
            <a:r>
              <a:rPr lang="en-US" altLang="en-US"/>
              <a:t>Pipes</a:t>
            </a:r>
          </a:p>
        </p:txBody>
      </p:sp>
      <p:sp>
        <p:nvSpPr>
          <p:cNvPr id="63491" name="Rectangle 3">
            <a:extLst>
              <a:ext uri="{FF2B5EF4-FFF2-40B4-BE49-F238E27FC236}">
                <a16:creationId xmlns:a16="http://schemas.microsoft.com/office/drawing/2014/main" id="{50E38F84-DF79-57CC-1E16-56C8E861F286}"/>
              </a:ext>
            </a:extLst>
          </p:cNvPr>
          <p:cNvSpPr>
            <a:spLocks noGrp="1" noChangeArrowheads="1"/>
          </p:cNvSpPr>
          <p:nvPr>
            <p:ph type="body" idx="1"/>
          </p:nvPr>
        </p:nvSpPr>
        <p:spPr>
          <a:xfrm>
            <a:off x="2398713" y="1154114"/>
            <a:ext cx="6945312" cy="4530725"/>
          </a:xfrm>
        </p:spPr>
        <p:txBody>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a:t>Ordinary pipes – cannot be accessed  from outside the process that created it. Typically, a parent process creates a pipe and uses it to communicate with a child process that it created. </a:t>
            </a:r>
          </a:p>
          <a:p>
            <a:r>
              <a:rPr lang="en-US" altLang="en-US"/>
              <a:t>Named pipes – can be accessed without a parent-child relationship.</a:t>
            </a:r>
          </a:p>
          <a:p>
            <a:pPr>
              <a:buFont typeface="Monotype Sorts" pitchFamily="-84" charset="2"/>
              <a:buNone/>
            </a:pPr>
            <a:endParaRPr lang="en-US" altLang="en-US"/>
          </a:p>
          <a:p>
            <a:pPr lvl="1"/>
            <a:endParaRPr lang="en-US" altLang="en-US"/>
          </a:p>
        </p:txBody>
      </p:sp>
    </p:spTree>
    <p:extLst>
      <p:ext uri="{BB962C8B-B14F-4D97-AF65-F5344CB8AC3E}">
        <p14:creationId xmlns:p14="http://schemas.microsoft.com/office/powerpoint/2010/main" val="287118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6">
            <a:extLst>
              <a:ext uri="{FF2B5EF4-FFF2-40B4-BE49-F238E27FC236}">
                <a16:creationId xmlns:a16="http://schemas.microsoft.com/office/drawing/2014/main" id="{96E5EB4E-29BB-48F7-C66D-961CD80BF497}"/>
              </a:ext>
            </a:extLst>
          </p:cNvPr>
          <p:cNvSpPr>
            <a:spLocks noGrp="1"/>
          </p:cNvSpPr>
          <p:nvPr>
            <p:ph type="title"/>
          </p:nvPr>
        </p:nvSpPr>
        <p:spPr>
          <a:xfrm>
            <a:off x="1981200" y="130176"/>
            <a:ext cx="8229600" cy="576263"/>
          </a:xfrm>
        </p:spPr>
        <p:txBody>
          <a:bodyPr/>
          <a:lstStyle/>
          <a:p>
            <a:r>
              <a:rPr lang="en-US" altLang="en-US"/>
              <a:t>Ordinary Pipes</a:t>
            </a:r>
          </a:p>
        </p:txBody>
      </p:sp>
      <p:sp>
        <p:nvSpPr>
          <p:cNvPr id="54275" name="Content Placeholder 7">
            <a:extLst>
              <a:ext uri="{FF2B5EF4-FFF2-40B4-BE49-F238E27FC236}">
                <a16:creationId xmlns:a16="http://schemas.microsoft.com/office/drawing/2014/main" id="{69F988E9-C2A9-ADDB-DFB0-07263F3C0983}"/>
              </a:ext>
            </a:extLst>
          </p:cNvPr>
          <p:cNvSpPr>
            <a:spLocks noGrp="1"/>
          </p:cNvSpPr>
          <p:nvPr>
            <p:ph idx="1"/>
          </p:nvPr>
        </p:nvSpPr>
        <p:spPr>
          <a:xfrm>
            <a:off x="2346326" y="1138239"/>
            <a:ext cx="7612063" cy="4930775"/>
          </a:xfrm>
        </p:spPr>
        <p:txBody>
          <a:bodyPr/>
          <a:lstStyle/>
          <a:p>
            <a:pPr>
              <a:buFont typeface="Monotype Sorts" charset="0"/>
              <a:buChar char="n"/>
              <a:defRPr/>
            </a:pPr>
            <a:r>
              <a:rPr lang="en-US" dirty="0">
                <a:ea typeface="ＭＳ Ｐゴシック" charset="0"/>
                <a:cs typeface="ＭＳ Ｐゴシック" charset="0"/>
              </a:rPr>
              <a:t>Ordinary Pipes</a:t>
            </a:r>
            <a:r>
              <a:rPr lang="en-US" b="1" dirty="0">
                <a:ea typeface="ＭＳ Ｐゴシック" charset="0"/>
                <a:cs typeface="ＭＳ Ｐゴシック" charset="0"/>
              </a:rPr>
              <a:t> </a:t>
            </a:r>
            <a:r>
              <a:rPr lang="en-US" dirty="0">
                <a:ea typeface="ＭＳ Ｐゴシック" charset="0"/>
                <a:cs typeface="ＭＳ Ｐゴシック" charset="0"/>
              </a:rPr>
              <a:t>allow communication in standard producer-consumer style</a:t>
            </a:r>
          </a:p>
          <a:p>
            <a:pPr>
              <a:buFont typeface="Monotype Sorts" charset="0"/>
              <a:buChar char="n"/>
              <a:defRPr/>
            </a:pPr>
            <a:r>
              <a:rPr lang="en-US" dirty="0">
                <a:ea typeface="ＭＳ Ｐゴシック" charset="0"/>
                <a:cs typeface="ＭＳ Ｐゴシック" charset="0"/>
              </a:rPr>
              <a:t>Producer writes to one end (the </a:t>
            </a:r>
            <a:r>
              <a:rPr lang="en-US" b="1" dirty="0">
                <a:solidFill>
                  <a:srgbClr val="0000FF"/>
                </a:solidFill>
                <a:ea typeface="ＭＳ Ｐゴシック" charset="0"/>
                <a:cs typeface="ＭＳ Ｐゴシック" charset="0"/>
              </a:rPr>
              <a:t>write-end </a:t>
            </a:r>
            <a:r>
              <a:rPr lang="en-US" dirty="0">
                <a:ea typeface="ＭＳ Ｐゴシック" charset="0"/>
                <a:cs typeface="ＭＳ Ｐゴシック" charset="0"/>
              </a:rPr>
              <a:t>of the pipe)</a:t>
            </a:r>
          </a:p>
          <a:p>
            <a:pPr>
              <a:buFont typeface="Monotype Sorts" charset="0"/>
              <a:buChar char="n"/>
              <a:defRPr/>
            </a:pPr>
            <a:r>
              <a:rPr lang="en-US" dirty="0">
                <a:ea typeface="ＭＳ Ｐゴシック" charset="0"/>
                <a:cs typeface="ＭＳ Ｐゴシック" charset="0"/>
              </a:rPr>
              <a:t>Consumer reads from the other end (the </a:t>
            </a:r>
            <a:r>
              <a:rPr lang="en-US" b="1" dirty="0">
                <a:solidFill>
                  <a:srgbClr val="0000FF"/>
                </a:solidFill>
                <a:ea typeface="ＭＳ Ｐゴシック" charset="0"/>
                <a:cs typeface="ＭＳ Ｐゴシック" charset="0"/>
              </a:rPr>
              <a:t>read-end</a:t>
            </a:r>
            <a:r>
              <a:rPr lang="en-US" i="1" dirty="0">
                <a:ea typeface="ＭＳ Ｐゴシック" charset="0"/>
                <a:cs typeface="ＭＳ Ｐゴシック" charset="0"/>
              </a:rPr>
              <a:t> </a:t>
            </a:r>
            <a:r>
              <a:rPr lang="en-US" dirty="0">
                <a:ea typeface="ＭＳ Ｐゴシック" charset="0"/>
                <a:cs typeface="ＭＳ Ｐゴシック" charset="0"/>
              </a:rPr>
              <a:t>of the pipe)</a:t>
            </a:r>
          </a:p>
          <a:p>
            <a:pPr>
              <a:buFont typeface="Monotype Sorts" charset="0"/>
              <a:buChar char="n"/>
              <a:defRPr/>
            </a:pPr>
            <a:r>
              <a:rPr lang="en-US" dirty="0">
                <a:ea typeface="ＭＳ Ｐゴシック" charset="0"/>
                <a:cs typeface="ＭＳ Ｐゴシック" charset="0"/>
              </a:rPr>
              <a:t>Ordinary pipes are therefore unidirectional</a:t>
            </a:r>
          </a:p>
          <a:p>
            <a:pPr>
              <a:buFont typeface="Monotype Sorts" charset="0"/>
              <a:buChar char="n"/>
              <a:defRPr/>
            </a:pPr>
            <a:r>
              <a:rPr lang="en-US" dirty="0">
                <a:ea typeface="ＭＳ Ｐゴシック" charset="0"/>
                <a:cs typeface="ＭＳ Ｐゴシック" charset="0"/>
              </a:rPr>
              <a:t>Require parent-child relationship between communicating processes</a:t>
            </a:r>
          </a:p>
          <a:p>
            <a:pPr marL="0" indent="0">
              <a:buFont typeface="Monotype Sorts" pitchFamily="-84" charset="2"/>
              <a:buNone/>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pitchFamily="-84" charset="2"/>
              <a:buNone/>
              <a:defRPr/>
            </a:pPr>
            <a:endParaRPr lang="en-US" dirty="0">
              <a:ea typeface="ＭＳ Ｐゴシック" charset="0"/>
              <a:cs typeface="ＭＳ Ｐゴシック" charset="0"/>
            </a:endParaRPr>
          </a:p>
          <a:p>
            <a:pPr marL="0" indent="0">
              <a:buFont typeface="Monotype Sorts" pitchFamily="-84" charset="2"/>
              <a:buNone/>
              <a:defRPr/>
            </a:pPr>
            <a:endParaRPr lang="en-US" sz="800" dirty="0">
              <a:ea typeface="ＭＳ Ｐゴシック" charset="0"/>
              <a:cs typeface="ＭＳ Ｐゴシック" charset="0"/>
            </a:endParaRPr>
          </a:p>
          <a:p>
            <a:pPr>
              <a:buFont typeface="Monotype Sorts" charset="0"/>
              <a:buChar char="n"/>
              <a:defRPr/>
            </a:pPr>
            <a:r>
              <a:rPr lang="en-US" dirty="0">
                <a:ea typeface="ＭＳ Ｐゴシック" charset="0"/>
                <a:cs typeface="ＭＳ Ｐゴシック" charset="0"/>
              </a:rPr>
              <a:t>Windows calls these </a:t>
            </a:r>
            <a:r>
              <a:rPr lang="en-US" b="1" dirty="0">
                <a:solidFill>
                  <a:srgbClr val="0000FF"/>
                </a:solidFill>
                <a:ea typeface="ＭＳ Ｐゴシック" charset="0"/>
                <a:cs typeface="ＭＳ Ｐゴシック" charset="0"/>
              </a:rPr>
              <a:t>anonymous pipes</a:t>
            </a:r>
          </a:p>
          <a:p>
            <a:pPr>
              <a:buFont typeface="Monotype Sorts" charset="0"/>
              <a:buChar char="n"/>
              <a:defRPr/>
            </a:pPr>
            <a:r>
              <a:rPr lang="en-US" dirty="0">
                <a:ea typeface="ＭＳ Ｐゴシック" charset="0"/>
                <a:cs typeface="ＭＳ Ｐゴシック" charset="0"/>
              </a:rPr>
              <a:t>See Unix and Windows code samples in textbook</a:t>
            </a:r>
          </a:p>
          <a:p>
            <a:pPr>
              <a:buFont typeface="Monotype Sorts" charset="0"/>
              <a:buChar char="n"/>
              <a:defRPr/>
            </a:pPr>
            <a:endParaRPr lang="en-US" dirty="0">
              <a:ea typeface="ＭＳ Ｐゴシック" charset="0"/>
              <a:cs typeface="ＭＳ Ｐゴシック" charset="0"/>
            </a:endParaRPr>
          </a:p>
        </p:txBody>
      </p:sp>
      <p:pic>
        <p:nvPicPr>
          <p:cNvPr id="64516" name="Picture 4">
            <a:extLst>
              <a:ext uri="{FF2B5EF4-FFF2-40B4-BE49-F238E27FC236}">
                <a16:creationId xmlns:a16="http://schemas.microsoft.com/office/drawing/2014/main" id="{7400FCD2-AC8D-3D3E-3ECE-DA3D06FFE0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6288" y="3313114"/>
            <a:ext cx="5592762"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104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6">
            <a:extLst>
              <a:ext uri="{FF2B5EF4-FFF2-40B4-BE49-F238E27FC236}">
                <a16:creationId xmlns:a16="http://schemas.microsoft.com/office/drawing/2014/main" id="{B045F066-AEE3-ADC8-140E-6C43CFB04DA7}"/>
              </a:ext>
            </a:extLst>
          </p:cNvPr>
          <p:cNvSpPr>
            <a:spLocks noGrp="1"/>
          </p:cNvSpPr>
          <p:nvPr>
            <p:ph type="title"/>
          </p:nvPr>
        </p:nvSpPr>
        <p:spPr>
          <a:xfrm>
            <a:off x="1997075" y="152401"/>
            <a:ext cx="8229600" cy="576263"/>
          </a:xfrm>
        </p:spPr>
        <p:txBody>
          <a:bodyPr/>
          <a:lstStyle/>
          <a:p>
            <a:r>
              <a:rPr lang="en-US" altLang="en-US"/>
              <a:t>Named Pipes</a:t>
            </a:r>
          </a:p>
        </p:txBody>
      </p:sp>
      <p:sp>
        <p:nvSpPr>
          <p:cNvPr id="65539" name="Content Placeholder 7">
            <a:extLst>
              <a:ext uri="{FF2B5EF4-FFF2-40B4-BE49-F238E27FC236}">
                <a16:creationId xmlns:a16="http://schemas.microsoft.com/office/drawing/2014/main" id="{3B8FA035-FD31-FDB4-FA27-C8A95A5400E3}"/>
              </a:ext>
            </a:extLst>
          </p:cNvPr>
          <p:cNvSpPr>
            <a:spLocks noGrp="1"/>
          </p:cNvSpPr>
          <p:nvPr>
            <p:ph idx="1"/>
          </p:nvPr>
        </p:nvSpPr>
        <p:spPr>
          <a:xfrm>
            <a:off x="2330450" y="1233489"/>
            <a:ext cx="7061200" cy="4530725"/>
          </a:xfrm>
        </p:spPr>
        <p:txBody>
          <a:bodyPr/>
          <a:lstStyle/>
          <a:p>
            <a:r>
              <a:rPr lang="en-US" altLang="en-US"/>
              <a:t>Named Pipes are more powerful than ordinary pipes</a:t>
            </a:r>
          </a:p>
          <a:p>
            <a:r>
              <a:rPr lang="en-US" altLang="en-US"/>
              <a:t>Communication is bidirectional</a:t>
            </a:r>
          </a:p>
          <a:p>
            <a:r>
              <a:rPr lang="en-US" altLang="en-US"/>
              <a:t>No parent-child relationship is necessary between the communicating processes</a:t>
            </a:r>
          </a:p>
          <a:p>
            <a:r>
              <a:rPr lang="en-US" altLang="en-US"/>
              <a:t>Several processes can use the named pipe for communication</a:t>
            </a:r>
          </a:p>
          <a:p>
            <a:r>
              <a:rPr lang="en-US" altLang="en-US"/>
              <a:t>Provided on both UNIX and Windows systems</a:t>
            </a:r>
          </a:p>
          <a:p>
            <a:endParaRPr lang="en-US" altLang="en-US"/>
          </a:p>
        </p:txBody>
      </p:sp>
    </p:spTree>
    <p:extLst>
      <p:ext uri="{BB962C8B-B14F-4D97-AF65-F5344CB8AC3E}">
        <p14:creationId xmlns:p14="http://schemas.microsoft.com/office/powerpoint/2010/main" val="705038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D743-C088-98EB-DACB-8E9E28E38FAA}"/>
              </a:ext>
            </a:extLst>
          </p:cNvPr>
          <p:cNvSpPr>
            <a:spLocks noGrp="1"/>
          </p:cNvSpPr>
          <p:nvPr>
            <p:ph type="title"/>
          </p:nvPr>
        </p:nvSpPr>
        <p:spPr>
          <a:xfrm>
            <a:off x="561075" y="265102"/>
            <a:ext cx="11114987" cy="590349"/>
          </a:xfrm>
        </p:spPr>
        <p:txBody>
          <a:bodyPr wrap="square" lIns="0" tIns="18000" rIns="0" bIns="18000" anchor="ctr" anchorCtr="0">
            <a:spAutoFit/>
          </a:bodyPr>
          <a:lstStyle/>
          <a:p>
            <a:r>
              <a:rPr lang="en-US" sz="3400" dirty="0"/>
              <a:t>Priority Inversion</a:t>
            </a:r>
            <a:r>
              <a:rPr lang="en-US" dirty="0"/>
              <a:t> </a:t>
            </a:r>
            <a:endParaRPr lang="en-US" sz="2600" dirty="0"/>
          </a:p>
        </p:txBody>
      </p:sp>
      <p:sp>
        <p:nvSpPr>
          <p:cNvPr id="3" name="Content Placeholder 2">
            <a:extLst>
              <a:ext uri="{FF2B5EF4-FFF2-40B4-BE49-F238E27FC236}">
                <a16:creationId xmlns:a16="http://schemas.microsoft.com/office/drawing/2014/main" id="{B24A02AF-9456-80A6-5F69-F3B15C9E8584}"/>
              </a:ext>
            </a:extLst>
          </p:cNvPr>
          <p:cNvSpPr>
            <a:spLocks noGrp="1"/>
          </p:cNvSpPr>
          <p:nvPr>
            <p:ph sz="quarter" idx="13"/>
          </p:nvPr>
        </p:nvSpPr>
        <p:spPr>
          <a:xfrm>
            <a:off x="561075" y="988425"/>
            <a:ext cx="7754250" cy="2190788"/>
          </a:xfrm>
        </p:spPr>
        <p:txBody>
          <a:bodyPr wrap="square" lIns="0" tIns="18000" rIns="0" bIns="18000" anchor="ctr" anchorCtr="0">
            <a:spAutoFit/>
          </a:bodyPr>
          <a:lstStyle/>
          <a:p>
            <a:pPr marL="101600" indent="-101600">
              <a:buNone/>
            </a:pPr>
            <a:r>
              <a:rPr lang="en-US" sz="2800" dirty="0"/>
              <a:t>Consider the Mars Pathfinder</a:t>
            </a:r>
          </a:p>
          <a:p>
            <a:pPr marL="342900" indent="-342900">
              <a:spcBef>
                <a:spcPts val="0"/>
              </a:spcBef>
            </a:pPr>
            <a:r>
              <a:rPr lang="en-US" sz="2800" dirty="0"/>
              <a:t>It had three subsystems</a:t>
            </a:r>
          </a:p>
          <a:p>
            <a:pPr marL="829818" lvl="1" indent="-342900">
              <a:spcBef>
                <a:spcPts val="0"/>
              </a:spcBef>
            </a:pPr>
            <a:r>
              <a:rPr lang="en-US" sz="2800" dirty="0"/>
              <a:t>A data-distribution system (</a:t>
            </a:r>
            <a:r>
              <a:rPr lang="en-US" sz="2800" b="1" dirty="0"/>
              <a:t>High </a:t>
            </a:r>
            <a:r>
              <a:rPr lang="en-US" sz="2800" dirty="0" err="1"/>
              <a:t>Prio</a:t>
            </a:r>
            <a:r>
              <a:rPr lang="en-US" sz="2800" dirty="0"/>
              <a:t>)</a:t>
            </a:r>
          </a:p>
          <a:p>
            <a:pPr marL="829818" lvl="1" indent="-342900">
              <a:spcBef>
                <a:spcPts val="0"/>
              </a:spcBef>
            </a:pPr>
            <a:r>
              <a:rPr lang="en-US" sz="2800" dirty="0"/>
              <a:t>A Communication system (</a:t>
            </a:r>
            <a:r>
              <a:rPr lang="en-US" sz="2800" b="1" dirty="0"/>
              <a:t>Med </a:t>
            </a:r>
            <a:r>
              <a:rPr lang="en-US" sz="2800" dirty="0" err="1"/>
              <a:t>Prio</a:t>
            </a:r>
            <a:r>
              <a:rPr lang="en-US" sz="2800" dirty="0"/>
              <a:t>)</a:t>
            </a:r>
          </a:p>
          <a:p>
            <a:pPr marL="829818" lvl="1" indent="-342900">
              <a:spcBef>
                <a:spcPts val="0"/>
              </a:spcBef>
            </a:pPr>
            <a:r>
              <a:rPr lang="en-US" sz="2800" dirty="0"/>
              <a:t>A meteorological data gathering (</a:t>
            </a:r>
            <a:r>
              <a:rPr lang="en-US" sz="2800" b="1" dirty="0"/>
              <a:t>Low </a:t>
            </a:r>
            <a:r>
              <a:rPr lang="en-US" sz="2800" dirty="0" err="1"/>
              <a:t>Prio</a:t>
            </a:r>
            <a:r>
              <a:rPr lang="en-US" sz="2800" dirty="0"/>
              <a:t>)</a:t>
            </a:r>
          </a:p>
        </p:txBody>
      </p:sp>
      <p:sp>
        <p:nvSpPr>
          <p:cNvPr id="4" name="Content Placeholder 3">
            <a:extLst>
              <a:ext uri="{FF2B5EF4-FFF2-40B4-BE49-F238E27FC236}">
                <a16:creationId xmlns:a16="http://schemas.microsoft.com/office/drawing/2014/main" id="{EAB6FADC-F082-57AF-0EC7-41C7899FB386}"/>
              </a:ext>
            </a:extLst>
          </p:cNvPr>
          <p:cNvSpPr>
            <a:spLocks noGrp="1"/>
          </p:cNvSpPr>
          <p:nvPr>
            <p:ph sz="quarter" idx="14"/>
          </p:nvPr>
        </p:nvSpPr>
        <p:spPr>
          <a:xfrm>
            <a:off x="561076" y="3338018"/>
            <a:ext cx="7565007" cy="1836844"/>
          </a:xfrm>
        </p:spPr>
        <p:txBody>
          <a:bodyPr wrap="square" lIns="0" tIns="18000" rIns="0" bIns="18000" anchor="ctr" anchorCtr="0">
            <a:spAutoFit/>
          </a:bodyPr>
          <a:lstStyle/>
          <a:p>
            <a:pPr marL="0" indent="0">
              <a:spcBef>
                <a:spcPts val="300"/>
              </a:spcBef>
              <a:buNone/>
            </a:pPr>
            <a:r>
              <a:rPr lang="en-US" sz="2800" dirty="0"/>
              <a:t>There was also a common hardware subsystem: </a:t>
            </a:r>
          </a:p>
          <a:p>
            <a:pPr marL="0" indent="0">
              <a:spcBef>
                <a:spcPts val="300"/>
              </a:spcBef>
              <a:buNone/>
            </a:pPr>
            <a:r>
              <a:rPr lang="en-US" sz="2800" dirty="0"/>
              <a:t>The data bus used by Task 1 and 3. </a:t>
            </a:r>
          </a:p>
          <a:p>
            <a:pPr marL="0" indent="0">
              <a:spcBef>
                <a:spcPts val="300"/>
              </a:spcBef>
              <a:buNone/>
            </a:pPr>
            <a:r>
              <a:rPr lang="en-US" sz="2800" dirty="0"/>
              <a:t>It is protected by a semaphore</a:t>
            </a:r>
          </a:p>
        </p:txBody>
      </p:sp>
      <p:sp>
        <p:nvSpPr>
          <p:cNvPr id="5" name="Content Placeholder 4">
            <a:extLst>
              <a:ext uri="{FF2B5EF4-FFF2-40B4-BE49-F238E27FC236}">
                <a16:creationId xmlns:a16="http://schemas.microsoft.com/office/drawing/2014/main" id="{4C446F7D-3F70-2E75-639D-9321CC713B82}"/>
              </a:ext>
            </a:extLst>
          </p:cNvPr>
          <p:cNvSpPr>
            <a:spLocks noGrp="1"/>
          </p:cNvSpPr>
          <p:nvPr>
            <p:ph sz="quarter" idx="15"/>
          </p:nvPr>
        </p:nvSpPr>
        <p:spPr>
          <a:xfrm>
            <a:off x="561076" y="5334545"/>
            <a:ext cx="4864939" cy="467239"/>
          </a:xfrm>
        </p:spPr>
        <p:txBody>
          <a:bodyPr wrap="square" lIns="0" tIns="18000" rIns="0" bIns="18000" anchor="ctr" anchorCtr="0">
            <a:spAutoFit/>
          </a:bodyPr>
          <a:lstStyle/>
          <a:p>
            <a:pPr marL="0" indent="0">
              <a:buNone/>
            </a:pPr>
            <a:r>
              <a:rPr lang="en-US" sz="2800" dirty="0"/>
              <a:t>Question: What can happen?</a:t>
            </a:r>
          </a:p>
        </p:txBody>
      </p:sp>
      <p:pic>
        <p:nvPicPr>
          <p:cNvPr id="13" name="Picture 12" descr="Mars Pathfinder.">
            <a:extLst>
              <a:ext uri="{FF2B5EF4-FFF2-40B4-BE49-F238E27FC236}">
                <a16:creationId xmlns:a16="http://schemas.microsoft.com/office/drawing/2014/main" id="{1A8D409A-248A-4533-C5A3-67CF1EFACE08}"/>
              </a:ext>
            </a:extLst>
          </p:cNvPr>
          <p:cNvPicPr>
            <a:picLocks noChangeAspect="1"/>
          </p:cNvPicPr>
          <p:nvPr/>
        </p:nvPicPr>
        <p:blipFill>
          <a:blip r:embed="rId3"/>
          <a:stretch>
            <a:fillRect/>
          </a:stretch>
        </p:blipFill>
        <p:spPr>
          <a:xfrm>
            <a:off x="8383863" y="1194016"/>
            <a:ext cx="3254584" cy="2606578"/>
          </a:xfrm>
          <a:prstGeom prst="rect">
            <a:avLst/>
          </a:prstGeom>
        </p:spPr>
      </p:pic>
      <p:sp>
        <p:nvSpPr>
          <p:cNvPr id="6" name="Content Placeholder 5">
            <a:extLst>
              <a:ext uri="{FF2B5EF4-FFF2-40B4-BE49-F238E27FC236}">
                <a16:creationId xmlns:a16="http://schemas.microsoft.com/office/drawing/2014/main" id="{C0620F7E-DC87-2718-AFC3-CD15821FB5C5}"/>
              </a:ext>
            </a:extLst>
          </p:cNvPr>
          <p:cNvSpPr>
            <a:spLocks noGrp="1"/>
          </p:cNvSpPr>
          <p:nvPr>
            <p:ph sz="quarter" idx="16"/>
          </p:nvPr>
        </p:nvSpPr>
        <p:spPr>
          <a:xfrm>
            <a:off x="8384333" y="3908442"/>
            <a:ext cx="2389159" cy="221018"/>
          </a:xfrm>
        </p:spPr>
        <p:txBody>
          <a:bodyPr wrap="square" lIns="0" tIns="18000" rIns="0" bIns="18000" anchor="ctr" anchorCtr="0">
            <a:spAutoFit/>
          </a:bodyPr>
          <a:lstStyle/>
          <a:p>
            <a:pPr marL="0" indent="0">
              <a:buNone/>
            </a:pPr>
            <a:r>
              <a:rPr lang="en-US" sz="1200" spc="-200" dirty="0">
                <a:effectLst/>
                <a:latin typeface="Arial" panose="020B0604020202020204" pitchFamily="34" charset="0"/>
                <a:ea typeface="Calibri" panose="020F0502020204030204" pitchFamily="34" charset="0"/>
                <a:cs typeface="Arial" panose="020B0604020202020204" pitchFamily="34" charset="0"/>
              </a:rPr>
              <a:t>N A S </a:t>
            </a:r>
            <a:r>
              <a:rPr lang="en-US" sz="1200" dirty="0">
                <a:effectLst/>
                <a:latin typeface="Arial" panose="020B0604020202020204" pitchFamily="34" charset="0"/>
                <a:ea typeface="Calibri" panose="020F0502020204030204" pitchFamily="34" charset="0"/>
                <a:cs typeface="Arial" panose="020B0604020202020204" pitchFamily="34" charset="0"/>
              </a:rPr>
              <a:t>A/</a:t>
            </a:r>
            <a:r>
              <a:rPr lang="en-US" sz="1200" spc="-200" dirty="0">
                <a:effectLst/>
                <a:latin typeface="Arial" panose="020B0604020202020204" pitchFamily="34" charset="0"/>
                <a:ea typeface="Calibri" panose="020F0502020204030204" pitchFamily="34" charset="0"/>
                <a:cs typeface="Arial" panose="020B0604020202020204" pitchFamily="34" charset="0"/>
              </a:rPr>
              <a:t>J P </a:t>
            </a:r>
            <a:r>
              <a:rPr lang="en-US" sz="1200" dirty="0">
                <a:effectLst/>
                <a:latin typeface="Arial" panose="020B0604020202020204" pitchFamily="34" charset="0"/>
                <a:ea typeface="Calibri" panose="020F0502020204030204" pitchFamily="34" charset="0"/>
                <a:cs typeface="Arial" panose="020B0604020202020204" pitchFamily="34" charset="0"/>
              </a:rPr>
              <a:t>L-Caltech </a:t>
            </a:r>
            <a:endParaRPr lang="en-US" sz="1200" dirty="0">
              <a:solidFill>
                <a:srgbClr val="007FA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341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03B3-9905-8090-78A8-4A2C8E98FDCD}"/>
              </a:ext>
            </a:extLst>
          </p:cNvPr>
          <p:cNvSpPr>
            <a:spLocks noGrp="1"/>
          </p:cNvSpPr>
          <p:nvPr>
            <p:ph type="title"/>
          </p:nvPr>
        </p:nvSpPr>
        <p:spPr>
          <a:xfrm>
            <a:off x="558230" y="289019"/>
            <a:ext cx="10972800" cy="559572"/>
          </a:xfrm>
        </p:spPr>
        <p:txBody>
          <a:bodyPr lIns="0" tIns="18000" rIns="0" bIns="18000" anchor="ctr" anchorCtr="0">
            <a:spAutoFit/>
          </a:bodyPr>
          <a:lstStyle/>
          <a:p>
            <a:r>
              <a:rPr lang="en-US" sz="3400" noProof="0" dirty="0"/>
              <a:t>Priority Inversion</a:t>
            </a:r>
            <a:endParaRPr lang="en-US" sz="3400" dirty="0"/>
          </a:p>
        </p:txBody>
      </p:sp>
      <p:sp>
        <p:nvSpPr>
          <p:cNvPr id="3" name="Content Placeholder 2">
            <a:extLst>
              <a:ext uri="{FF2B5EF4-FFF2-40B4-BE49-F238E27FC236}">
                <a16:creationId xmlns:a16="http://schemas.microsoft.com/office/drawing/2014/main" id="{033355D1-2A3C-81BE-52AC-B04C0DA0C45B}"/>
              </a:ext>
            </a:extLst>
          </p:cNvPr>
          <p:cNvSpPr>
            <a:spLocks noGrp="1"/>
          </p:cNvSpPr>
          <p:nvPr>
            <p:ph sz="quarter" idx="13"/>
          </p:nvPr>
        </p:nvSpPr>
        <p:spPr>
          <a:xfrm>
            <a:off x="558230" y="994269"/>
            <a:ext cx="6674778" cy="1883011"/>
          </a:xfrm>
        </p:spPr>
        <p:txBody>
          <a:bodyPr wrap="square" lIns="0" tIns="18000" rIns="0" bIns="18000" anchor="ctr" anchorCtr="0">
            <a:spAutoFit/>
          </a:bodyPr>
          <a:lstStyle/>
          <a:p>
            <a:pPr marL="101600" indent="-101600">
              <a:buNone/>
            </a:pPr>
            <a:r>
              <a:rPr lang="en-US" sz="2400" noProof="0" dirty="0"/>
              <a:t>Consider the Mars Pathfinder</a:t>
            </a:r>
          </a:p>
          <a:p>
            <a:pPr marL="342900" indent="-342900">
              <a:spcBef>
                <a:spcPts val="0"/>
              </a:spcBef>
            </a:pPr>
            <a:r>
              <a:rPr lang="en-US" sz="2400" noProof="0" dirty="0"/>
              <a:t>It had three subsystems</a:t>
            </a:r>
          </a:p>
          <a:p>
            <a:pPr marL="829818" lvl="1" indent="-342900">
              <a:spcBef>
                <a:spcPts val="0"/>
              </a:spcBef>
            </a:pPr>
            <a:r>
              <a:rPr lang="en-US" sz="2400" noProof="0" dirty="0"/>
              <a:t>A data-distribution system (</a:t>
            </a:r>
            <a:r>
              <a:rPr lang="en-US" sz="2400" b="1" noProof="0" dirty="0"/>
              <a:t>High </a:t>
            </a:r>
            <a:r>
              <a:rPr lang="en-US" sz="2400" noProof="0" dirty="0" err="1"/>
              <a:t>Prio</a:t>
            </a:r>
            <a:r>
              <a:rPr lang="en-US" sz="2400" noProof="0" dirty="0"/>
              <a:t>)</a:t>
            </a:r>
          </a:p>
          <a:p>
            <a:pPr marL="829818" lvl="1" indent="-342900">
              <a:spcBef>
                <a:spcPts val="0"/>
              </a:spcBef>
            </a:pPr>
            <a:r>
              <a:rPr lang="en-US" sz="2400" noProof="0" dirty="0"/>
              <a:t>A Communication system (</a:t>
            </a:r>
            <a:r>
              <a:rPr lang="en-US" sz="2400" b="1" noProof="0" dirty="0"/>
              <a:t>Med </a:t>
            </a:r>
            <a:r>
              <a:rPr lang="en-US" sz="2400" noProof="0" dirty="0" err="1"/>
              <a:t>Prio</a:t>
            </a:r>
            <a:r>
              <a:rPr lang="en-US" sz="2400" noProof="0" dirty="0"/>
              <a:t>)</a:t>
            </a:r>
          </a:p>
          <a:p>
            <a:pPr marL="829818" lvl="1" indent="-342900">
              <a:spcBef>
                <a:spcPts val="0"/>
              </a:spcBef>
            </a:pPr>
            <a:r>
              <a:rPr lang="en-US" sz="2400" noProof="0" dirty="0"/>
              <a:t>A meteorological data gathering (</a:t>
            </a:r>
            <a:r>
              <a:rPr lang="en-US" sz="2400" b="1" noProof="0" dirty="0"/>
              <a:t>Low </a:t>
            </a:r>
            <a:r>
              <a:rPr lang="en-US" sz="2400" noProof="0" dirty="0" err="1"/>
              <a:t>Prio</a:t>
            </a:r>
            <a:r>
              <a:rPr lang="en-US" sz="2400" noProof="0" dirty="0"/>
              <a:t>)</a:t>
            </a:r>
          </a:p>
        </p:txBody>
      </p:sp>
      <p:sp>
        <p:nvSpPr>
          <p:cNvPr id="6" name="Content Placeholder 5">
            <a:extLst>
              <a:ext uri="{FF2B5EF4-FFF2-40B4-BE49-F238E27FC236}">
                <a16:creationId xmlns:a16="http://schemas.microsoft.com/office/drawing/2014/main" id="{D6B6D2D0-5C98-6422-79CF-A4B22DFF3341}"/>
              </a:ext>
            </a:extLst>
          </p:cNvPr>
          <p:cNvSpPr>
            <a:spLocks noGrp="1"/>
          </p:cNvSpPr>
          <p:nvPr>
            <p:ph sz="quarter" idx="16"/>
          </p:nvPr>
        </p:nvSpPr>
        <p:spPr>
          <a:xfrm>
            <a:off x="558230" y="3058259"/>
            <a:ext cx="6623408" cy="1221291"/>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There was also a common hardware subsystem: </a:t>
            </a:r>
          </a:p>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data bus used by Task 1 and 3. </a:t>
            </a:r>
          </a:p>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It is protected by a </a:t>
            </a:r>
            <a:r>
              <a:rPr lang="en-US" sz="2400" dirty="0">
                <a:solidFill>
                  <a:srgbClr val="000000"/>
                </a:solidFill>
              </a:rPr>
              <a:t>semaphore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Content Placeholder 6">
            <a:extLst>
              <a:ext uri="{FF2B5EF4-FFF2-40B4-BE49-F238E27FC236}">
                <a16:creationId xmlns:a16="http://schemas.microsoft.com/office/drawing/2014/main" id="{7FDEE0EC-5C4A-7892-9790-A847812D4965}"/>
              </a:ext>
            </a:extLst>
          </p:cNvPr>
          <p:cNvSpPr>
            <a:spLocks noGrp="1"/>
          </p:cNvSpPr>
          <p:nvPr>
            <p:ph sz="quarter" idx="17"/>
          </p:nvPr>
        </p:nvSpPr>
        <p:spPr>
          <a:xfrm>
            <a:off x="558230" y="4357355"/>
            <a:ext cx="4024045" cy="405683"/>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Question: What can happen?</a:t>
            </a:r>
          </a:p>
        </p:txBody>
      </p:sp>
      <p:pic>
        <p:nvPicPr>
          <p:cNvPr id="11" name="Picture 10" descr="Mars Pathfinder.">
            <a:extLst>
              <a:ext uri="{FF2B5EF4-FFF2-40B4-BE49-F238E27FC236}">
                <a16:creationId xmlns:a16="http://schemas.microsoft.com/office/drawing/2014/main" id="{D1E5ED4A-D669-2029-9FD3-BE6BF7D5633C}"/>
              </a:ext>
            </a:extLst>
          </p:cNvPr>
          <p:cNvPicPr>
            <a:picLocks noChangeAspect="1"/>
          </p:cNvPicPr>
          <p:nvPr/>
        </p:nvPicPr>
        <p:blipFill>
          <a:blip r:embed="rId3"/>
          <a:stretch>
            <a:fillRect/>
          </a:stretch>
        </p:blipFill>
        <p:spPr>
          <a:xfrm>
            <a:off x="8383863" y="1194016"/>
            <a:ext cx="3254584" cy="2606578"/>
          </a:xfrm>
          <a:prstGeom prst="rect">
            <a:avLst/>
          </a:prstGeom>
        </p:spPr>
      </p:pic>
      <p:sp>
        <p:nvSpPr>
          <p:cNvPr id="8" name="Content Placeholder 7">
            <a:extLst>
              <a:ext uri="{FF2B5EF4-FFF2-40B4-BE49-F238E27FC236}">
                <a16:creationId xmlns:a16="http://schemas.microsoft.com/office/drawing/2014/main" id="{23A5FF65-B7C2-DC41-DA2C-113F4ED910E4}"/>
              </a:ext>
            </a:extLst>
          </p:cNvPr>
          <p:cNvSpPr>
            <a:spLocks noGrp="1"/>
          </p:cNvSpPr>
          <p:nvPr>
            <p:ph sz="quarter" idx="18"/>
          </p:nvPr>
        </p:nvSpPr>
        <p:spPr>
          <a:xfrm>
            <a:off x="8394137" y="3930642"/>
            <a:ext cx="2318534" cy="221018"/>
          </a:xfrm>
        </p:spPr>
        <p:txBody>
          <a:bodyPr wrap="square" lIns="0" tIns="18000" rIns="0" bIns="18000" anchor="ctr" anchorCtr="0">
            <a:spAutoFit/>
          </a:bodyPr>
          <a:lstStyle/>
          <a:p>
            <a:pPr marL="0" indent="0">
              <a:buNone/>
              <a:defRPr/>
            </a:pPr>
            <a:r>
              <a:rPr lang="en-US" sz="1200" spc="-200" dirty="0">
                <a:effectLst/>
                <a:latin typeface="Arial" panose="020B0604020202020204" pitchFamily="34" charset="0"/>
                <a:ea typeface="Calibri" panose="020F0502020204030204" pitchFamily="34" charset="0"/>
                <a:cs typeface="Arial" panose="020B0604020202020204" pitchFamily="34" charset="0"/>
              </a:rPr>
              <a:t>N A S </a:t>
            </a:r>
            <a:r>
              <a:rPr lang="en-US" sz="1200" dirty="0">
                <a:effectLst/>
                <a:latin typeface="Arial" panose="020B0604020202020204" pitchFamily="34" charset="0"/>
                <a:ea typeface="Calibri" panose="020F0502020204030204" pitchFamily="34" charset="0"/>
                <a:cs typeface="Arial" panose="020B0604020202020204" pitchFamily="34" charset="0"/>
              </a:rPr>
              <a:t>A/</a:t>
            </a:r>
            <a:r>
              <a:rPr lang="en-US" sz="1200" spc="-200" dirty="0">
                <a:effectLst/>
                <a:latin typeface="Arial" panose="020B0604020202020204" pitchFamily="34" charset="0"/>
                <a:ea typeface="Calibri" panose="020F0502020204030204" pitchFamily="34" charset="0"/>
                <a:cs typeface="Arial" panose="020B0604020202020204" pitchFamily="34" charset="0"/>
              </a:rPr>
              <a:t>J P </a:t>
            </a:r>
            <a:r>
              <a:rPr lang="en-US" sz="1200" dirty="0">
                <a:effectLst/>
                <a:latin typeface="Arial" panose="020B0604020202020204" pitchFamily="34" charset="0"/>
                <a:ea typeface="Calibri" panose="020F0502020204030204" pitchFamily="34" charset="0"/>
                <a:cs typeface="Arial" panose="020B0604020202020204" pitchFamily="34" charset="0"/>
              </a:rPr>
              <a:t>L-Caltech </a:t>
            </a:r>
            <a:endParaRPr lang="en-US" sz="1200" dirty="0">
              <a:solidFill>
                <a:srgbClr val="007FA3"/>
              </a:solidFill>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E1B590D3-67B2-80F9-6807-BE1C5C57229B}"/>
              </a:ext>
            </a:extLst>
          </p:cNvPr>
          <p:cNvSpPr>
            <a:spLocks noGrp="1"/>
          </p:cNvSpPr>
          <p:nvPr>
            <p:ph sz="quarter" idx="20"/>
          </p:nvPr>
        </p:nvSpPr>
        <p:spPr>
          <a:xfrm>
            <a:off x="550863" y="4850207"/>
            <a:ext cx="11082907" cy="151367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7FA3"/>
                </a:solidFill>
                <a:effectLst/>
                <a:uLnTx/>
                <a:uFillTx/>
                <a:latin typeface="Arial"/>
                <a:cs typeface="Arial"/>
                <a:sym typeface="Arial"/>
              </a:rPr>
              <a:t>Imagine the following scenario: (1) Low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takes mutex, (2) gets interrupted by Med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(3) which is interrupted by High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(which blocks because Low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holds lock) Medium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runs even though there is a High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to run (priority is inverted)</a:t>
            </a:r>
          </a:p>
        </p:txBody>
      </p:sp>
    </p:spTree>
    <p:extLst>
      <p:ext uri="{BB962C8B-B14F-4D97-AF65-F5344CB8AC3E}">
        <p14:creationId xmlns:p14="http://schemas.microsoft.com/office/powerpoint/2010/main" val="298386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CFDD-D5DC-F70E-86FE-4394D4ECDC86}"/>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Priority Inversion</a:t>
            </a:r>
            <a:endParaRPr lang="en-US" sz="2600" noProof="0" dirty="0"/>
          </a:p>
        </p:txBody>
      </p:sp>
      <p:sp>
        <p:nvSpPr>
          <p:cNvPr id="3" name="Content Placeholder 2">
            <a:extLst>
              <a:ext uri="{FF2B5EF4-FFF2-40B4-BE49-F238E27FC236}">
                <a16:creationId xmlns:a16="http://schemas.microsoft.com/office/drawing/2014/main" id="{C140A845-507D-E118-B6BA-888359120F59}"/>
              </a:ext>
            </a:extLst>
          </p:cNvPr>
          <p:cNvSpPr>
            <a:spLocks noGrp="1"/>
          </p:cNvSpPr>
          <p:nvPr>
            <p:ph sz="quarter" idx="13"/>
          </p:nvPr>
        </p:nvSpPr>
        <p:spPr>
          <a:xfrm>
            <a:off x="561075" y="988577"/>
            <a:ext cx="11114987" cy="4222113"/>
          </a:xfrm>
        </p:spPr>
        <p:txBody>
          <a:bodyPr wrap="square" lIns="0" tIns="18000" rIns="0" bIns="18000" anchor="ctr" anchorCtr="0">
            <a:spAutoFit/>
          </a:bodyPr>
          <a:lstStyle/>
          <a:p>
            <a:pPr marL="342900" indent="-342900">
              <a:spcBef>
                <a:spcPts val="600"/>
              </a:spcBef>
            </a:pPr>
            <a:r>
              <a:rPr lang="en-US" sz="2800" noProof="0" dirty="0"/>
              <a:t>Several methods to solve priority inversion</a:t>
            </a:r>
          </a:p>
          <a:p>
            <a:pPr marL="829818" lvl="1" indent="-342900"/>
            <a:r>
              <a:rPr lang="en-US" sz="2800" noProof="0" dirty="0"/>
              <a:t>Disable all interrupts while in the critical region</a:t>
            </a:r>
          </a:p>
          <a:p>
            <a:pPr marL="829818" lvl="1" indent="-342900"/>
            <a:r>
              <a:rPr lang="en-US" sz="2800" noProof="0" dirty="0"/>
              <a:t>Priority ceiling: associate a priority with the mutex and assign that to the process holding it</a:t>
            </a:r>
          </a:p>
          <a:p>
            <a:pPr marL="829818" lvl="1" indent="-342900"/>
            <a:r>
              <a:rPr lang="en-US" sz="2800" noProof="0" dirty="0"/>
              <a:t>Priority inheritance: A low-priority task holding the mutex temporarily inherits the priority of the high-priority task trying to obtain it</a:t>
            </a:r>
          </a:p>
          <a:p>
            <a:pPr marL="829818" lvl="1" indent="-342900"/>
            <a:r>
              <a:rPr lang="en-US" sz="2800" noProof="0" dirty="0"/>
              <a:t>Random boosting: randomly assigning mutex-holding threads a high priority until they exit the critical region</a:t>
            </a:r>
          </a:p>
        </p:txBody>
      </p:sp>
    </p:spTree>
    <p:extLst>
      <p:ext uri="{BB962C8B-B14F-4D97-AF65-F5344CB8AC3E}">
        <p14:creationId xmlns:p14="http://schemas.microsoft.com/office/powerpoint/2010/main" val="3553746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8092-6627-053A-CA5F-930FD6A51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F7F53-C15C-39CB-C014-D8E2824B3E51}"/>
              </a:ext>
            </a:extLst>
          </p:cNvPr>
          <p:cNvSpPr>
            <a:spLocks noGrp="1"/>
          </p:cNvSpPr>
          <p:nvPr>
            <p:ph type="title"/>
          </p:nvPr>
        </p:nvSpPr>
        <p:spPr>
          <a:xfrm>
            <a:off x="561075" y="223998"/>
            <a:ext cx="11114987"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65670892-D7DA-9191-3C49-2998E1372705}"/>
              </a:ext>
            </a:extLst>
          </p:cNvPr>
          <p:cNvSpPr>
            <a:spLocks noGrp="1"/>
          </p:cNvSpPr>
          <p:nvPr>
            <p:ph type="body" idx="1"/>
          </p:nvPr>
        </p:nvSpPr>
        <p:spPr>
          <a:xfrm>
            <a:off x="561075" y="1010980"/>
            <a:ext cx="11114987" cy="344128"/>
          </a:xfrm>
        </p:spPr>
        <p:txBody>
          <a:bodyPr wrap="square" lIns="0" tIns="18000" rIns="0" bIns="18000" anchor="ctr" anchorCtr="0">
            <a:spAutoFit/>
          </a:bodyPr>
          <a:lstStyle/>
          <a:p>
            <a:r>
              <a:rPr lang="en-US" noProof="0" dirty="0"/>
              <a:t>Fifth Edition</a:t>
            </a:r>
          </a:p>
        </p:txBody>
      </p:sp>
      <p:pic>
        <p:nvPicPr>
          <p:cNvPr id="10" name="Picture 9" descr="Front Cover: Modern Operating Systems Fifth edition by Tanenbaum and Bos">
            <a:extLst>
              <a:ext uri="{FF2B5EF4-FFF2-40B4-BE49-F238E27FC236}">
                <a16:creationId xmlns:a16="http://schemas.microsoft.com/office/drawing/2014/main" id="{4A16E51A-2F40-D764-8D5B-010E7A270ED1}"/>
              </a:ext>
            </a:extLst>
          </p:cNvPr>
          <p:cNvPicPr>
            <a:picLocks noChangeAspect="1"/>
          </p:cNvPicPr>
          <p:nvPr/>
        </p:nvPicPr>
        <p:blipFill>
          <a:blip r:embed="rId3"/>
          <a:stretch>
            <a:fillRect/>
          </a:stretch>
        </p:blipFill>
        <p:spPr>
          <a:xfrm>
            <a:off x="587541" y="1583102"/>
            <a:ext cx="3606577" cy="4664505"/>
          </a:xfrm>
          <a:prstGeom prst="rect">
            <a:avLst/>
          </a:prstGeom>
        </p:spPr>
      </p:pic>
      <p:sp>
        <p:nvSpPr>
          <p:cNvPr id="5" name="Content Placeholder 4">
            <a:extLst>
              <a:ext uri="{FF2B5EF4-FFF2-40B4-BE49-F238E27FC236}">
                <a16:creationId xmlns:a16="http://schemas.microsoft.com/office/drawing/2014/main" id="{06841CA0-E5F3-C8A7-0C19-FA28EC050F15}"/>
              </a:ext>
            </a:extLst>
          </p:cNvPr>
          <p:cNvSpPr>
            <a:spLocks noGrp="1"/>
          </p:cNvSpPr>
          <p:nvPr>
            <p:ph sz="quarter" idx="14"/>
          </p:nvPr>
        </p:nvSpPr>
        <p:spPr>
          <a:xfrm>
            <a:off x="6112789" y="2704436"/>
            <a:ext cx="1725283" cy="498016"/>
          </a:xfrm>
        </p:spPr>
        <p:txBody>
          <a:bodyPr wrap="square" lIns="0" tIns="18000" rIns="0" bIns="18000" anchor="ctr" anchorCtr="0">
            <a:spAutoFit/>
          </a:bodyPr>
          <a:lstStyle/>
          <a:p>
            <a:pPr indent="-101600"/>
            <a:r>
              <a:rPr lang="en-US" noProof="0" dirty="0"/>
              <a:t>Chapter 2</a:t>
            </a:r>
          </a:p>
        </p:txBody>
      </p:sp>
      <p:sp>
        <p:nvSpPr>
          <p:cNvPr id="6" name="Content Placeholder 5">
            <a:extLst>
              <a:ext uri="{FF2B5EF4-FFF2-40B4-BE49-F238E27FC236}">
                <a16:creationId xmlns:a16="http://schemas.microsoft.com/office/drawing/2014/main" id="{BE06B123-FB36-DE7E-154A-89450B40FE40}"/>
              </a:ext>
            </a:extLst>
          </p:cNvPr>
          <p:cNvSpPr>
            <a:spLocks noGrp="1"/>
          </p:cNvSpPr>
          <p:nvPr>
            <p:ph sz="quarter" idx="15"/>
          </p:nvPr>
        </p:nvSpPr>
        <p:spPr>
          <a:xfrm>
            <a:off x="6112789" y="3385374"/>
            <a:ext cx="3036499" cy="1052014"/>
          </a:xfrm>
        </p:spPr>
        <p:txBody>
          <a:bodyPr wrap="square" lIns="0" tIns="18000" rIns="0" bIns="18000" anchor="ctr" anchorCtr="0">
            <a:spAutoFit/>
          </a:bodyPr>
          <a:lstStyle/>
          <a:p>
            <a:pPr indent="-101600"/>
            <a:r>
              <a:rPr lang="en-US" noProof="0" dirty="0"/>
              <a:t> Synchronization and Inter-Process Communication</a:t>
            </a:r>
            <a:r>
              <a:rPr lang="en-US" dirty="0"/>
              <a:t> - End</a:t>
            </a:r>
            <a:endParaRPr lang="en-US" noProof="0" dirty="0"/>
          </a:p>
        </p:txBody>
      </p:sp>
      <p:pic>
        <p:nvPicPr>
          <p:cNvPr id="32" name="Picture 31" descr="Pearson Logo">
            <a:extLst>
              <a:ext uri="{FF2B5EF4-FFF2-40B4-BE49-F238E27FC236}">
                <a16:creationId xmlns:a16="http://schemas.microsoft.com/office/drawing/2014/main" id="{76772814-97AD-839E-578C-32277AB71A4E}"/>
              </a:ext>
            </a:extLst>
          </p:cNvPr>
          <p:cNvPicPr>
            <a:picLocks noChangeAspect="1"/>
          </p:cNvPicPr>
          <p:nvPr/>
        </p:nvPicPr>
        <p:blipFill>
          <a:blip r:embed="rId4"/>
          <a:stretch>
            <a:fillRect/>
          </a:stretch>
        </p:blipFill>
        <p:spPr>
          <a:xfrm>
            <a:off x="564371" y="6403680"/>
            <a:ext cx="986560" cy="310866"/>
          </a:xfrm>
          <a:prstGeom prst="rect">
            <a:avLst/>
          </a:prstGeom>
        </p:spPr>
      </p:pic>
      <p:sp>
        <p:nvSpPr>
          <p:cNvPr id="8" name="Content Placeholder 7">
            <a:extLst>
              <a:ext uri="{FF2B5EF4-FFF2-40B4-BE49-F238E27FC236}">
                <a16:creationId xmlns:a16="http://schemas.microsoft.com/office/drawing/2014/main" id="{BA59BFD4-CB21-1749-DBCF-949AB1C4CE63}"/>
              </a:ext>
            </a:extLst>
          </p:cNvPr>
          <p:cNvSpPr>
            <a:spLocks noGrp="1"/>
          </p:cNvSpPr>
          <p:nvPr>
            <p:ph sz="quarter" idx="17"/>
          </p:nvPr>
        </p:nvSpPr>
        <p:spPr>
          <a:xfrm>
            <a:off x="5091222" y="6467655"/>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17212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91927"/>
            <a:ext cx="11114986" cy="559572"/>
          </a:xfrm>
        </p:spPr>
        <p:txBody>
          <a:bodyPr wrap="square" lIns="0" tIns="18000" rIns="0" bIns="18000" anchor="ctr" anchorCtr="0">
            <a:spAutoFit/>
          </a:bodyPr>
          <a:lstStyle/>
          <a:p>
            <a:r>
              <a:rPr lang="en-US" altLang="en-US" sz="3400" noProof="0" dirty="0"/>
              <a:t>Critical Regions</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1" y="989789"/>
            <a:ext cx="11114991" cy="4883832"/>
          </a:xfrm>
        </p:spPr>
        <p:txBody>
          <a:bodyPr wrap="square" lIns="0" tIns="18000" rIns="0" bIns="18000" anchor="ctr" anchorCtr="0">
            <a:spAutoFit/>
          </a:bodyPr>
          <a:lstStyle/>
          <a:p>
            <a:pPr marL="342900" indent="-342900">
              <a:spcBef>
                <a:spcPts val="600"/>
              </a:spcBef>
            </a:pPr>
            <a:r>
              <a:rPr lang="en-US" sz="2800" noProof="0" dirty="0">
                <a:solidFill>
                  <a:srgbClr val="000000"/>
                </a:solidFill>
              </a:rPr>
              <a:t>Critical region: a code region with access to shared resources</a:t>
            </a:r>
          </a:p>
          <a:p>
            <a:pPr marL="829818" lvl="1" indent="-342900"/>
            <a:r>
              <a:rPr lang="en-US" sz="2800" noProof="0" dirty="0">
                <a:solidFill>
                  <a:srgbClr val="000000"/>
                </a:solidFill>
              </a:rPr>
              <a:t>No two processes may be simultaneously in their critical regions</a:t>
            </a:r>
          </a:p>
          <a:p>
            <a:pPr marL="829818" lvl="1" indent="-342900"/>
            <a:r>
              <a:rPr lang="en-US" sz="2800" noProof="0" dirty="0">
                <a:solidFill>
                  <a:srgbClr val="000000"/>
                </a:solidFill>
              </a:rPr>
              <a:t>No assumptions may be made about speeds or nr. of </a:t>
            </a:r>
            <a:r>
              <a:rPr lang="en-US" sz="2800" spc="-350" noProof="0" dirty="0">
                <a:solidFill>
                  <a:srgbClr val="000000"/>
                </a:solidFill>
              </a:rPr>
              <a:t>C P U </a:t>
            </a:r>
            <a:r>
              <a:rPr lang="en-US" sz="2800" noProof="0" dirty="0">
                <a:solidFill>
                  <a:srgbClr val="000000"/>
                </a:solidFill>
              </a:rPr>
              <a:t>s</a:t>
            </a:r>
          </a:p>
          <a:p>
            <a:pPr marL="829818" lvl="1" indent="-342900"/>
            <a:r>
              <a:rPr lang="en-US" sz="2800" noProof="0" dirty="0">
                <a:solidFill>
                  <a:srgbClr val="000000"/>
                </a:solidFill>
              </a:rPr>
              <a:t>No process running outside its critical region may block others </a:t>
            </a:r>
          </a:p>
          <a:p>
            <a:pPr marL="829818" lvl="1" indent="-342900"/>
            <a:r>
              <a:rPr lang="en-US" sz="2800" noProof="0" dirty="0">
                <a:solidFill>
                  <a:srgbClr val="000000"/>
                </a:solidFill>
              </a:rPr>
              <a:t>No process should have to wait forever to enter its critical region</a:t>
            </a:r>
          </a:p>
          <a:p>
            <a:pPr marL="342900" indent="-342900">
              <a:spcBef>
                <a:spcPts val="600"/>
              </a:spcBef>
            </a:pPr>
            <a:r>
              <a:rPr lang="en-US" sz="2800" noProof="0" dirty="0">
                <a:solidFill>
                  <a:srgbClr val="000000"/>
                </a:solidFill>
              </a:rPr>
              <a:t>(Non)solutions:</a:t>
            </a:r>
          </a:p>
          <a:p>
            <a:pPr marL="829818" lvl="1" indent="-342900"/>
            <a:r>
              <a:rPr lang="en-US" sz="2800" noProof="0" dirty="0">
                <a:solidFill>
                  <a:srgbClr val="000000"/>
                </a:solidFill>
              </a:rPr>
              <a:t>Disable interrupts: simply prevent that the </a:t>
            </a:r>
            <a:r>
              <a:rPr lang="en-US" sz="2800" spc="-350" noProof="0" dirty="0">
                <a:solidFill>
                  <a:srgbClr val="000000"/>
                </a:solidFill>
              </a:rPr>
              <a:t>C P </a:t>
            </a:r>
            <a:r>
              <a:rPr lang="en-US" sz="2800" noProof="0" dirty="0">
                <a:solidFill>
                  <a:srgbClr val="000000"/>
                </a:solidFill>
              </a:rPr>
              <a:t>U can be reallocated. Works for single-</a:t>
            </a:r>
            <a:r>
              <a:rPr lang="en-US" sz="2800" spc="-350" noProof="0" dirty="0">
                <a:solidFill>
                  <a:srgbClr val="000000"/>
                </a:solidFill>
              </a:rPr>
              <a:t>C P </a:t>
            </a:r>
            <a:r>
              <a:rPr lang="en-US" sz="2800" noProof="0" dirty="0">
                <a:solidFill>
                  <a:srgbClr val="000000"/>
                </a:solidFill>
              </a:rPr>
              <a:t>U systems only</a:t>
            </a:r>
          </a:p>
          <a:p>
            <a:pPr marL="829818" lvl="1" indent="-342900"/>
            <a:r>
              <a:rPr lang="en-US" sz="2800" noProof="0" dirty="0">
                <a:solidFill>
                  <a:srgbClr val="000000"/>
                </a:solidFill>
              </a:rPr>
              <a:t>Lock variables: guard critical regions with 0/1 variables. Races now occur on the lock variables themselves</a:t>
            </a:r>
          </a:p>
        </p:txBody>
      </p:sp>
    </p:spTree>
    <p:extLst>
      <p:ext uri="{BB962C8B-B14F-4D97-AF65-F5344CB8AC3E}">
        <p14:creationId xmlns:p14="http://schemas.microsoft.com/office/powerpoint/2010/main" val="232801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altLang="en-US" sz="3400" noProof="0" dirty="0"/>
              <a:t>Critical Regions</a:t>
            </a:r>
            <a:endParaRPr lang="en-US" sz="2600" noProof="0" dirty="0"/>
          </a:p>
        </p:txBody>
      </p:sp>
      <p:pic>
        <p:nvPicPr>
          <p:cNvPr id="5" name="Picture 4" descr="The figure illustrates mutual exclusion using critical regions.&#10;Long description is available in notes, press F6">
            <a:extLst>
              <a:ext uri="{FF2B5EF4-FFF2-40B4-BE49-F238E27FC236}">
                <a16:creationId xmlns:a16="http://schemas.microsoft.com/office/drawing/2014/main" id="{204F610D-756C-0EC4-54B0-B9350A95C88B}"/>
              </a:ext>
            </a:extLst>
          </p:cNvPr>
          <p:cNvPicPr>
            <a:picLocks noChangeAspect="1"/>
          </p:cNvPicPr>
          <p:nvPr/>
        </p:nvPicPr>
        <p:blipFill>
          <a:blip r:embed="rId3"/>
          <a:stretch>
            <a:fillRect/>
          </a:stretch>
        </p:blipFill>
        <p:spPr>
          <a:xfrm>
            <a:off x="1428688" y="1120905"/>
            <a:ext cx="9334624" cy="4478891"/>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3524211" y="5906548"/>
            <a:ext cx="5155063" cy="313350"/>
          </a:xfrm>
        </p:spPr>
        <p:txBody>
          <a:bodyPr wrap="square" lIns="0" tIns="18000" rIns="0" bIns="18000" anchor="ctr" anchorCtr="0">
            <a:spAutoFit/>
          </a:bodyPr>
          <a:lstStyle/>
          <a:p>
            <a:pPr marL="0" indent="0">
              <a:spcBef>
                <a:spcPts val="600"/>
              </a:spcBef>
              <a:buNone/>
            </a:pPr>
            <a:r>
              <a:rPr lang="en-US" sz="1800" noProof="0" dirty="0"/>
              <a:t>Figure 2.22 Mutual exclusion using critical regions.</a:t>
            </a:r>
          </a:p>
        </p:txBody>
      </p:sp>
    </p:spTree>
    <p:extLst>
      <p:ext uri="{BB962C8B-B14F-4D97-AF65-F5344CB8AC3E}">
        <p14:creationId xmlns:p14="http://schemas.microsoft.com/office/powerpoint/2010/main" val="394023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18E0274-AD7C-FBF9-6C22-449327149CCB}"/>
              </a:ext>
            </a:extLst>
          </p:cNvPr>
          <p:cNvSpPr>
            <a:spLocks noGrp="1" noChangeArrowheads="1"/>
          </p:cNvSpPr>
          <p:nvPr>
            <p:ph type="title"/>
          </p:nvPr>
        </p:nvSpPr>
        <p:spPr>
          <a:xfrm>
            <a:off x="2522538" y="214313"/>
            <a:ext cx="7688262" cy="576262"/>
          </a:xfrm>
        </p:spPr>
        <p:txBody>
          <a:bodyPr/>
          <a:lstStyle/>
          <a:p>
            <a:pPr eaLnBrk="1" hangingPunct="1"/>
            <a:r>
              <a:rPr lang="en-US" altLang="en-US"/>
              <a:t>Peterson</a:t>
            </a:r>
            <a:r>
              <a:rPr lang="ja-JP" altLang="en-US"/>
              <a:t>’</a:t>
            </a:r>
            <a:r>
              <a:rPr lang="en-US" altLang="ja-JP"/>
              <a:t>s Solution</a:t>
            </a:r>
            <a:endParaRPr lang="en-US" altLang="en-US"/>
          </a:p>
        </p:txBody>
      </p:sp>
      <p:sp>
        <p:nvSpPr>
          <p:cNvPr id="27651" name="Rectangle 3">
            <a:extLst>
              <a:ext uri="{FF2B5EF4-FFF2-40B4-BE49-F238E27FC236}">
                <a16:creationId xmlns:a16="http://schemas.microsoft.com/office/drawing/2014/main" id="{E458AEEC-93B8-2EC7-D9C7-940F1B217791}"/>
              </a:ext>
            </a:extLst>
          </p:cNvPr>
          <p:cNvSpPr>
            <a:spLocks noGrp="1" noChangeArrowheads="1"/>
          </p:cNvSpPr>
          <p:nvPr>
            <p:ph idx="1"/>
          </p:nvPr>
        </p:nvSpPr>
        <p:spPr>
          <a:xfrm>
            <a:off x="2470150" y="1182689"/>
            <a:ext cx="7118350" cy="4422775"/>
          </a:xfrm>
        </p:spPr>
        <p:txBody>
          <a:bodyPr/>
          <a:lstStyle/>
          <a:p>
            <a:pPr>
              <a:lnSpc>
                <a:spcPct val="90000"/>
              </a:lnSpc>
              <a:tabLst>
                <a:tab pos="739775" algn="l"/>
                <a:tab pos="1020763" algn="l"/>
                <a:tab pos="1257300" algn="l"/>
              </a:tabLst>
            </a:pPr>
            <a:r>
              <a:rPr lang="en-US" altLang="en-US"/>
              <a:t>Good algorithmic  description of solving the problem</a:t>
            </a:r>
            <a:endParaRPr lang="en-US" altLang="en-US" sz="800"/>
          </a:p>
          <a:p>
            <a:pPr>
              <a:lnSpc>
                <a:spcPct val="90000"/>
              </a:lnSpc>
              <a:tabLst>
                <a:tab pos="739775" algn="l"/>
                <a:tab pos="1020763" algn="l"/>
                <a:tab pos="1257300" algn="l"/>
              </a:tabLst>
            </a:pPr>
            <a:r>
              <a:rPr lang="en-US" altLang="en-US"/>
              <a:t>Two process solution</a:t>
            </a:r>
            <a:endParaRPr lang="en-US" altLang="en-US" sz="800"/>
          </a:p>
          <a:p>
            <a:pPr>
              <a:lnSpc>
                <a:spcPct val="90000"/>
              </a:lnSpc>
              <a:tabLst>
                <a:tab pos="739775" algn="l"/>
                <a:tab pos="1020763" algn="l"/>
                <a:tab pos="1257300" algn="l"/>
              </a:tabLst>
            </a:pPr>
            <a:r>
              <a:rPr lang="en-US" altLang="en-US"/>
              <a:t>Assume that the </a:t>
            </a:r>
            <a:r>
              <a:rPr lang="en-US" altLang="en-US" sz="2000" b="1">
                <a:latin typeface="Courier New" panose="02070309020205020404" pitchFamily="49" charset="0"/>
                <a:cs typeface="Courier New" panose="02070309020205020404" pitchFamily="49" charset="0"/>
              </a:rPr>
              <a:t>load</a:t>
            </a:r>
            <a:r>
              <a:rPr lang="en-US" altLang="en-US">
                <a:latin typeface="Courier New" panose="02070309020205020404" pitchFamily="49" charset="0"/>
                <a:cs typeface="Courier New" panose="02070309020205020404" pitchFamily="49" charset="0"/>
              </a:rPr>
              <a:t> </a:t>
            </a:r>
            <a:r>
              <a:rPr lang="en-US" altLang="en-US"/>
              <a:t>and </a:t>
            </a:r>
            <a:r>
              <a:rPr lang="en-US" altLang="en-US" sz="2000" b="1">
                <a:latin typeface="Courier New" panose="02070309020205020404" pitchFamily="49" charset="0"/>
                <a:cs typeface="Courier New" panose="02070309020205020404" pitchFamily="49" charset="0"/>
              </a:rPr>
              <a:t>store</a:t>
            </a:r>
            <a:r>
              <a:rPr lang="en-US" altLang="en-US"/>
              <a:t> machine-language instructions are atomic; that is, cannot be interrupted</a:t>
            </a:r>
            <a:endParaRPr lang="en-US" altLang="en-US" sz="800"/>
          </a:p>
          <a:p>
            <a:pPr>
              <a:lnSpc>
                <a:spcPct val="90000"/>
              </a:lnSpc>
              <a:tabLst>
                <a:tab pos="739775" algn="l"/>
                <a:tab pos="1020763" algn="l"/>
                <a:tab pos="1257300" algn="l"/>
              </a:tabLst>
            </a:pPr>
            <a:r>
              <a:rPr lang="en-US" altLang="en-US">
                <a:solidFill>
                  <a:srgbClr val="000000"/>
                </a:solidFill>
              </a:rPr>
              <a:t>The two processes share two variables:</a:t>
            </a:r>
          </a:p>
          <a:p>
            <a:pPr lvl="1">
              <a:lnSpc>
                <a:spcPct val="90000"/>
              </a:lnSpc>
              <a:tabLst>
                <a:tab pos="739775" algn="l"/>
                <a:tab pos="1020763" algn="l"/>
                <a:tab pos="1257300" algn="l"/>
              </a:tabLst>
            </a:pPr>
            <a:r>
              <a:rPr lang="en-US" altLang="en-US" sz="1600" b="1">
                <a:latin typeface="Courier New" panose="02070309020205020404" pitchFamily="49" charset="0"/>
              </a:rPr>
              <a:t>int turn; </a:t>
            </a:r>
          </a:p>
          <a:p>
            <a:pPr lvl="1">
              <a:lnSpc>
                <a:spcPct val="90000"/>
              </a:lnSpc>
              <a:tabLst>
                <a:tab pos="739775" algn="l"/>
                <a:tab pos="1020763" algn="l"/>
                <a:tab pos="1257300" algn="l"/>
              </a:tabLst>
            </a:pPr>
            <a:r>
              <a:rPr lang="en-US" altLang="en-US" sz="1600" b="1">
                <a:latin typeface="Courier New" panose="02070309020205020404" pitchFamily="49" charset="0"/>
              </a:rPr>
              <a:t>Boolean flag[2]</a:t>
            </a:r>
          </a:p>
          <a:p>
            <a:pPr lvl="1">
              <a:lnSpc>
                <a:spcPct val="90000"/>
              </a:lnSpc>
              <a:tabLst>
                <a:tab pos="739775" algn="l"/>
                <a:tab pos="1020763" algn="l"/>
                <a:tab pos="1257300" algn="l"/>
              </a:tabLst>
            </a:pPr>
            <a:endParaRPr lang="en-US" altLang="en-US" sz="800" b="1">
              <a:solidFill>
                <a:srgbClr val="000000"/>
              </a:solidFill>
            </a:endParaRPr>
          </a:p>
          <a:p>
            <a:pPr>
              <a:lnSpc>
                <a:spcPct val="90000"/>
              </a:lnSpc>
              <a:tabLst>
                <a:tab pos="739775" algn="l"/>
                <a:tab pos="1020763" algn="l"/>
                <a:tab pos="1257300" algn="l"/>
              </a:tabLst>
            </a:pPr>
            <a:r>
              <a:rPr lang="en-US" altLang="en-US">
                <a:solidFill>
                  <a:srgbClr val="000000"/>
                </a:solidFill>
              </a:rPr>
              <a:t>The variable </a:t>
            </a:r>
            <a:r>
              <a:rPr lang="en-US" altLang="en-US" sz="1600" b="1">
                <a:latin typeface="Courier New" panose="02070309020205020404" pitchFamily="49" charset="0"/>
                <a:cs typeface="Courier New" panose="02070309020205020404" pitchFamily="49" charset="0"/>
              </a:rPr>
              <a:t>turn</a:t>
            </a:r>
            <a:r>
              <a:rPr lang="en-US" altLang="en-US">
                <a:solidFill>
                  <a:srgbClr val="000000"/>
                </a:solidFill>
              </a:rPr>
              <a:t> indicates whose turn it is to enter the critical section</a:t>
            </a:r>
            <a:endParaRPr lang="en-US" altLang="en-US" sz="800">
              <a:solidFill>
                <a:srgbClr val="000000"/>
              </a:solidFill>
            </a:endParaRPr>
          </a:p>
          <a:p>
            <a:pPr>
              <a:lnSpc>
                <a:spcPct val="90000"/>
              </a:lnSpc>
              <a:tabLst>
                <a:tab pos="739775" algn="l"/>
                <a:tab pos="1020763" algn="l"/>
                <a:tab pos="1257300" algn="l"/>
              </a:tabLst>
            </a:pPr>
            <a:r>
              <a:rPr lang="en-US" altLang="en-US">
                <a:solidFill>
                  <a:srgbClr val="000000"/>
                </a:solidFill>
              </a:rPr>
              <a:t>The </a:t>
            </a:r>
            <a:r>
              <a:rPr lang="en-US" altLang="en-US" sz="1600" b="1">
                <a:latin typeface="Courier New" panose="02070309020205020404" pitchFamily="49" charset="0"/>
                <a:cs typeface="Courier New" panose="02070309020205020404" pitchFamily="49" charset="0"/>
              </a:rPr>
              <a:t>flag</a:t>
            </a:r>
            <a:r>
              <a:rPr lang="en-US" altLang="en-US" b="1">
                <a:latin typeface="Courier New" panose="02070309020205020404" pitchFamily="49" charset="0"/>
                <a:cs typeface="Courier New" panose="02070309020205020404" pitchFamily="49" charset="0"/>
              </a:rPr>
              <a:t> </a:t>
            </a:r>
            <a:r>
              <a:rPr lang="en-US" altLang="en-US">
                <a:solidFill>
                  <a:srgbClr val="000000"/>
                </a:solidFill>
              </a:rPr>
              <a:t>array is used to indicate if a process is ready to enter the critical section. </a:t>
            </a:r>
            <a:r>
              <a:rPr lang="en-US" altLang="en-US" sz="1600" b="1">
                <a:latin typeface="Courier New" panose="02070309020205020404" pitchFamily="49" charset="0"/>
                <a:cs typeface="Courier New" panose="02070309020205020404" pitchFamily="49" charset="0"/>
              </a:rPr>
              <a:t>flag[i] = </a:t>
            </a:r>
            <a:r>
              <a:rPr lang="en-US" altLang="en-US" sz="1600" b="1" i="1">
                <a:latin typeface="Courier New" panose="02070309020205020404" pitchFamily="49" charset="0"/>
                <a:cs typeface="Courier New" panose="02070309020205020404" pitchFamily="49" charset="0"/>
              </a:rPr>
              <a:t>true</a:t>
            </a:r>
            <a:r>
              <a:rPr lang="en-US" altLang="en-US" sz="1600">
                <a:solidFill>
                  <a:srgbClr val="000000"/>
                </a:solidFill>
              </a:rPr>
              <a:t>  </a:t>
            </a:r>
            <a:r>
              <a:rPr lang="en-US" altLang="en-US">
                <a:solidFill>
                  <a:srgbClr val="000000"/>
                </a:solidFill>
              </a:rPr>
              <a:t>implies that process </a:t>
            </a:r>
            <a:r>
              <a:rPr lang="en-US" altLang="en-US" sz="2000" b="1">
                <a:solidFill>
                  <a:srgbClr val="000000"/>
                </a:solidFill>
                <a:latin typeface="Courier New" panose="02070309020205020404" pitchFamily="49" charset="0"/>
                <a:cs typeface="Courier New" panose="02070309020205020404" pitchFamily="49" charset="0"/>
              </a:rPr>
              <a:t>P</a:t>
            </a:r>
            <a:r>
              <a:rPr lang="en-US" altLang="en-US" sz="2000" b="1" baseline="-25000">
                <a:solidFill>
                  <a:srgbClr val="000000"/>
                </a:solidFill>
                <a:latin typeface="Courier New" panose="02070309020205020404" pitchFamily="49" charset="0"/>
                <a:cs typeface="Courier New" panose="02070309020205020404" pitchFamily="49" charset="0"/>
              </a:rPr>
              <a:t>i</a:t>
            </a:r>
            <a:r>
              <a:rPr lang="en-US" altLang="en-US">
                <a:solidFill>
                  <a:srgbClr val="000000"/>
                </a:solidFill>
              </a:rPr>
              <a:t> is ready!</a:t>
            </a:r>
          </a:p>
        </p:txBody>
      </p:sp>
    </p:spTree>
    <p:extLst>
      <p:ext uri="{BB962C8B-B14F-4D97-AF65-F5344CB8AC3E}">
        <p14:creationId xmlns:p14="http://schemas.microsoft.com/office/powerpoint/2010/main" val="316157337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5175</TotalTime>
  <Words>7136</Words>
  <Application>Microsoft Office PowerPoint</Application>
  <PresentationFormat>Widescreen</PresentationFormat>
  <Paragraphs>832</Paragraphs>
  <Slides>66</Slides>
  <Notes>64</Notes>
  <HiddenSlides>0</HiddenSlides>
  <MMClips>0</MMClips>
  <ScaleCrop>false</ScaleCrop>
  <HeadingPairs>
    <vt:vector size="8" baseType="variant">
      <vt:variant>
        <vt:lpstr>Fonts Used</vt:lpstr>
      </vt:variant>
      <vt:variant>
        <vt:i4>10</vt:i4>
      </vt:variant>
      <vt:variant>
        <vt:lpstr>Theme</vt:lpstr>
      </vt:variant>
      <vt:variant>
        <vt:i4>42</vt:i4>
      </vt:variant>
      <vt:variant>
        <vt:lpstr>Embedded OLE Servers</vt:lpstr>
      </vt:variant>
      <vt:variant>
        <vt:i4>1</vt:i4>
      </vt:variant>
      <vt:variant>
        <vt:lpstr>Slide Titles</vt:lpstr>
      </vt:variant>
      <vt:variant>
        <vt:i4>66</vt:i4>
      </vt:variant>
    </vt:vector>
  </HeadingPairs>
  <TitlesOfParts>
    <vt:vector size="119" baseType="lpstr">
      <vt:lpstr>Arial</vt:lpstr>
      <vt:lpstr>Verdana</vt:lpstr>
      <vt:lpstr>MT Extra</vt:lpstr>
      <vt:lpstr>Monaco</vt:lpstr>
      <vt:lpstr>Helvetica</vt:lpstr>
      <vt:lpstr>MS PGothic</vt:lpstr>
      <vt:lpstr>Times New Roman</vt:lpstr>
      <vt:lpstr>Webdings</vt:lpstr>
      <vt:lpstr>Courier New</vt:lpstr>
      <vt:lpstr>Monotype Sorts</vt:lpstr>
      <vt:lpstr>USHE</vt:lpstr>
      <vt:lpstr>USHE_slide options</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Equation</vt:lpstr>
      <vt:lpstr>Modern Operating Systems</vt:lpstr>
      <vt:lpstr>Synchronization and Inter-Process Communication (I P C)</vt:lpstr>
      <vt:lpstr>Producer </vt:lpstr>
      <vt:lpstr>Consumer</vt:lpstr>
      <vt:lpstr>Race Condition</vt:lpstr>
      <vt:lpstr>Critical Regions</vt:lpstr>
      <vt:lpstr>Critical Regions</vt:lpstr>
      <vt:lpstr>Critical Regions</vt:lpstr>
      <vt:lpstr>Peterson’s Solution</vt:lpstr>
      <vt:lpstr>Algorithm for Process Pi</vt:lpstr>
      <vt:lpstr>Mutual Exclusion with Busy Waiting: The T S L Instruction</vt:lpstr>
      <vt:lpstr>Producer-Consumer Problem</vt:lpstr>
      <vt:lpstr>Bounded-Buffer – Shared-Memory Solution</vt:lpstr>
      <vt:lpstr>Bounded-Buffer – Producer</vt:lpstr>
      <vt:lpstr>Bounded Buffer – Consumer</vt:lpstr>
      <vt:lpstr>Spinlocks and Spinlock Problems</vt:lpstr>
      <vt:lpstr>Avoiding Busy Waiting</vt:lpstr>
      <vt:lpstr>Producer-Consumer (1 of 4)</vt:lpstr>
      <vt:lpstr>Producer-Consumer (2 of 4)</vt:lpstr>
      <vt:lpstr>Producer-Consumer (3 of 4)</vt:lpstr>
      <vt:lpstr>Producer-Consumer (4 of 4)</vt:lpstr>
      <vt:lpstr>Mutex Locks</vt:lpstr>
      <vt:lpstr>acquire() and release()</vt:lpstr>
      <vt:lpstr>Mutexes in Pthreads</vt:lpstr>
      <vt:lpstr>Mutexes in Pthreads</vt:lpstr>
      <vt:lpstr>Semaphore</vt:lpstr>
      <vt:lpstr>Semaphore Usage</vt:lpstr>
      <vt:lpstr>Semaphore Implementation</vt:lpstr>
      <vt:lpstr>Semaphore Implementation with no Busy waiting </vt:lpstr>
      <vt:lpstr>Implementation with no Busy waiting (Cont.)</vt:lpstr>
      <vt:lpstr>Full Example on Linux</vt:lpstr>
      <vt:lpstr>Readers-Writers Problem</vt:lpstr>
      <vt:lpstr>Readers/Writers</vt:lpstr>
      <vt:lpstr>Readers-Writers Problem (Cont.)</vt:lpstr>
      <vt:lpstr>Readers-Writers Problem (Cont.)</vt:lpstr>
      <vt:lpstr>Monitors</vt:lpstr>
      <vt:lpstr>Schematic view of a Monitor</vt:lpstr>
      <vt:lpstr>Condition Variables</vt:lpstr>
      <vt:lpstr> Monitor with Condition Variables</vt:lpstr>
      <vt:lpstr>Monitors: Producer-Consumer (1 of 5)</vt:lpstr>
      <vt:lpstr>Monitors: Producer-Consumer (2 of 5)</vt:lpstr>
      <vt:lpstr>Monitors: Producer-Consumer (3 of 5)</vt:lpstr>
      <vt:lpstr>Monitors: Producer-Consumer (4 of 5)</vt:lpstr>
      <vt:lpstr>Monitors: Producer-Consumer (5 of 5)</vt:lpstr>
      <vt:lpstr>Interprocess Communication</vt:lpstr>
      <vt:lpstr>Communications Models </vt:lpstr>
      <vt:lpstr>Cooperating Processes</vt:lpstr>
      <vt:lpstr>Interprocess Communication –  Shared Memory</vt:lpstr>
      <vt:lpstr>Interprocess Communication – Message Passing</vt:lpstr>
      <vt:lpstr>Message Passing (Cont.)</vt:lpstr>
      <vt:lpstr>Message Passing (Cont.)</vt:lpstr>
      <vt:lpstr>Examples of IPC Systems - POSIX</vt:lpstr>
      <vt:lpstr>IPC POSIX Producer</vt:lpstr>
      <vt:lpstr>IPC POSIX Consumer</vt:lpstr>
      <vt:lpstr>Sockets</vt:lpstr>
      <vt:lpstr>Socket Communication</vt:lpstr>
      <vt:lpstr>Remote Procedure Calls</vt:lpstr>
      <vt:lpstr>Remote Procedure Calls (Cont.)</vt:lpstr>
      <vt:lpstr>Execution of RPC</vt:lpstr>
      <vt:lpstr>Pipes</vt:lpstr>
      <vt:lpstr>Ordinary Pipes</vt:lpstr>
      <vt:lpstr>Named Pipes</vt:lpstr>
      <vt:lpstr>Priority Inversion </vt:lpstr>
      <vt:lpstr>Priority Inversion</vt:lpstr>
      <vt:lpstr>Priority Inversion</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Springer, Tom</cp:lastModifiedBy>
  <cp:revision>485</cp:revision>
  <dcterms:modified xsi:type="dcterms:W3CDTF">2025-09-22T18:27:43Z</dcterms:modified>
</cp:coreProperties>
</file>